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IBM Plex Sans Medium" panose="020B0604020202020204" charset="0"/>
      <p:regular r:id="rId13"/>
    </p:embeddedFont>
    <p:embeddedFont>
      <p:font typeface="Calibri" panose="020F0502020204030204" pitchFamily="34" charset="0"/>
      <p:regular r:id="rId14"/>
      <p:bold r:id="rId15"/>
      <p:italic r:id="rId16"/>
      <p:boldItalic r:id="rId17"/>
    </p:embeddedFont>
    <p:embeddedFont>
      <p:font typeface="Roboto" panose="020B0604020202020204" charset="0"/>
      <p:regular r:id="rId18"/>
      <p:bold r:id="rId19"/>
    </p:embeddedFont>
    <p:embeddedFont>
      <p:font typeface="IBM Plex Sans Light"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C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346" autoAdjust="0"/>
    <p:restoredTop sz="94610"/>
  </p:normalViewPr>
  <p:slideViewPr>
    <p:cSldViewPr snapToGrid="0" snapToObjects="1">
      <p:cViewPr varScale="1">
        <p:scale>
          <a:sx n="136" d="100"/>
          <a:sy n="136" d="100"/>
        </p:scale>
        <p:origin x="1038"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5025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23.sv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 Id="rId9" Type="http://schemas.openxmlformats.org/officeDocument/2006/relationships/image" Target="../media/image28.jpe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026563"/>
          </a:xfrm>
          <a:prstGeom prst="rect">
            <a:avLst/>
          </a:prstGeom>
        </p:spPr>
      </p:pic>
      <p:sp>
        <p:nvSpPr>
          <p:cNvPr id="3" name="Text 0"/>
          <p:cNvSpPr/>
          <p:nvPr/>
        </p:nvSpPr>
        <p:spPr>
          <a:xfrm>
            <a:off x="1721763" y="2603778"/>
            <a:ext cx="5647373" cy="506611"/>
          </a:xfrm>
          <a:prstGeom prst="rect">
            <a:avLst/>
          </a:prstGeom>
          <a:noFill/>
          <a:ln/>
        </p:spPr>
        <p:txBody>
          <a:bodyPr wrap="none" lIns="0" tIns="0" rIns="0" bIns="0" rtlCol="0" anchor="t"/>
          <a:lstStyle/>
          <a:p>
            <a:pPr marL="0" indent="0" algn="l">
              <a:lnSpc>
                <a:spcPts val="3950"/>
              </a:lnSpc>
              <a:buNone/>
            </a:pPr>
            <a:r>
              <a:rPr lang="en-US" sz="3150" dirty="0">
                <a:solidFill>
                  <a:srgbClr val="F3F3F2"/>
                </a:solidFill>
                <a:latin typeface="IBM Plex Sans Medium" pitchFamily="34" charset="0"/>
                <a:ea typeface="IBM Plex Sans Medium" pitchFamily="34" charset="-122"/>
                <a:cs typeface="IBM Plex Sans Medium" pitchFamily="34" charset="-120"/>
              </a:rPr>
              <a:t>Supply Chain Analytics Project</a:t>
            </a:r>
            <a:endParaRPr lang="en-US" sz="3150" dirty="0"/>
          </a:p>
        </p:txBody>
      </p:sp>
      <p:sp>
        <p:nvSpPr>
          <p:cNvPr id="4" name="Text 1"/>
          <p:cNvSpPr/>
          <p:nvPr/>
        </p:nvSpPr>
        <p:spPr>
          <a:xfrm>
            <a:off x="1721763" y="3284101"/>
            <a:ext cx="11186755" cy="222409"/>
          </a:xfrm>
          <a:prstGeom prst="rect">
            <a:avLst/>
          </a:prstGeom>
          <a:noFill/>
          <a:ln/>
        </p:spPr>
        <p:txBody>
          <a:bodyPr wrap="none" lIns="0" tIns="0" rIns="0" bIns="0" rtlCol="0" anchor="t"/>
          <a:lstStyle/>
          <a:p>
            <a:pPr marL="0" indent="0" algn="l">
              <a:lnSpc>
                <a:spcPts val="1750"/>
              </a:lnSpc>
              <a:buNone/>
            </a:pPr>
            <a:r>
              <a:rPr lang="en-US" sz="1250" dirty="0">
                <a:solidFill>
                  <a:srgbClr val="D4D4D1"/>
                </a:solidFill>
                <a:latin typeface="Roboto" pitchFamily="34" charset="0"/>
                <a:ea typeface="Roboto" pitchFamily="34" charset="-122"/>
                <a:cs typeface="Roboto" pitchFamily="34" charset="-120"/>
              </a:rPr>
              <a:t>A comprehensive data-driven approach to optimizing inventory management and supply chain performance through integrated analytics</a:t>
            </a:r>
            <a:endParaRPr lang="en-US" sz="1250" dirty="0"/>
          </a:p>
        </p:txBody>
      </p:sp>
      <p:sp>
        <p:nvSpPr>
          <p:cNvPr id="5" name="Text 2"/>
          <p:cNvSpPr/>
          <p:nvPr/>
        </p:nvSpPr>
        <p:spPr>
          <a:xfrm>
            <a:off x="1721763" y="3680222"/>
            <a:ext cx="3242429" cy="405170"/>
          </a:xfrm>
          <a:prstGeom prst="rect">
            <a:avLst/>
          </a:prstGeom>
          <a:noFill/>
          <a:ln/>
        </p:spPr>
        <p:txBody>
          <a:bodyPr wrap="none" lIns="0" tIns="0" rIns="0" bIns="0" rtlCol="0" anchor="t"/>
          <a:lstStyle/>
          <a:p>
            <a:pPr marL="0" indent="0" algn="l">
              <a:lnSpc>
                <a:spcPts val="3150"/>
              </a:lnSpc>
              <a:buNone/>
            </a:pPr>
            <a:r>
              <a:rPr lang="en-US" sz="2550" dirty="0">
                <a:solidFill>
                  <a:srgbClr val="F3F3F2"/>
                </a:solidFill>
                <a:latin typeface="IBM Plex Sans Medium" pitchFamily="34" charset="0"/>
                <a:ea typeface="IBM Plex Sans Medium" pitchFamily="34" charset="-122"/>
                <a:cs typeface="IBM Plex Sans Medium" pitchFamily="34" charset="-120"/>
              </a:rPr>
              <a:t>Group Members</a:t>
            </a:r>
            <a:endParaRPr lang="en-US" sz="2550" dirty="0"/>
          </a:p>
        </p:txBody>
      </p:sp>
      <p:pic>
        <p:nvPicPr>
          <p:cNvPr id="6" name="Image 1" descr="preencoded.png"/>
          <p:cNvPicPr>
            <a:picLocks noChangeAspect="1"/>
          </p:cNvPicPr>
          <p:nvPr/>
        </p:nvPicPr>
        <p:blipFill>
          <a:blip r:embed="rId4"/>
          <a:stretch>
            <a:fillRect/>
          </a:stretch>
        </p:blipFill>
        <p:spPr>
          <a:xfrm>
            <a:off x="1721763" y="4259104"/>
            <a:ext cx="1182648" cy="1182648"/>
          </a:xfrm>
          <a:prstGeom prst="rect">
            <a:avLst/>
          </a:prstGeom>
        </p:spPr>
      </p:pic>
      <p:sp>
        <p:nvSpPr>
          <p:cNvPr id="7" name="Text 3"/>
          <p:cNvSpPr/>
          <p:nvPr/>
        </p:nvSpPr>
        <p:spPr>
          <a:xfrm>
            <a:off x="1721763" y="5586532"/>
            <a:ext cx="2026563" cy="253246"/>
          </a:xfrm>
          <a:prstGeom prst="rect">
            <a:avLst/>
          </a:prstGeom>
          <a:noFill/>
          <a:ln/>
        </p:spPr>
        <p:txBody>
          <a:bodyPr wrap="none" lIns="0" tIns="0" rIns="0" bIns="0" rtlCol="0" anchor="t"/>
          <a:lstStyle/>
          <a:p>
            <a:pPr marL="0" indent="0" algn="l">
              <a:lnSpc>
                <a:spcPts val="1950"/>
              </a:lnSpc>
              <a:buNone/>
            </a:pPr>
            <a:r>
              <a:rPr lang="en-US" sz="1550" dirty="0">
                <a:solidFill>
                  <a:srgbClr val="D4D4D1"/>
                </a:solidFill>
                <a:latin typeface="IBM Plex Sans Medium" pitchFamily="34" charset="0"/>
                <a:ea typeface="IBM Plex Sans Medium" pitchFamily="34" charset="-122"/>
                <a:cs typeface="IBM Plex Sans Medium" pitchFamily="34" charset="-120"/>
              </a:rPr>
              <a:t>Jay Sherekar</a:t>
            </a:r>
            <a:endParaRPr lang="en-US" sz="1550" dirty="0"/>
          </a:p>
        </p:txBody>
      </p:sp>
      <p:pic>
        <p:nvPicPr>
          <p:cNvPr id="8" name="Image 2" descr="preencoded.png"/>
          <p:cNvPicPr>
            <a:picLocks noChangeAspect="1"/>
          </p:cNvPicPr>
          <p:nvPr/>
        </p:nvPicPr>
        <p:blipFill>
          <a:blip r:embed="rId5"/>
          <a:stretch>
            <a:fillRect/>
          </a:stretch>
        </p:blipFill>
        <p:spPr>
          <a:xfrm>
            <a:off x="4554617" y="4259104"/>
            <a:ext cx="1182648" cy="1182648"/>
          </a:xfrm>
          <a:prstGeom prst="rect">
            <a:avLst/>
          </a:prstGeom>
        </p:spPr>
      </p:pic>
      <p:sp>
        <p:nvSpPr>
          <p:cNvPr id="9" name="Text 4"/>
          <p:cNvSpPr/>
          <p:nvPr/>
        </p:nvSpPr>
        <p:spPr>
          <a:xfrm>
            <a:off x="4554617" y="5586532"/>
            <a:ext cx="2026563" cy="253246"/>
          </a:xfrm>
          <a:prstGeom prst="rect">
            <a:avLst/>
          </a:prstGeom>
          <a:noFill/>
          <a:ln/>
        </p:spPr>
        <p:txBody>
          <a:bodyPr wrap="none" lIns="0" tIns="0" rIns="0" bIns="0" rtlCol="0" anchor="t"/>
          <a:lstStyle/>
          <a:p>
            <a:pPr marL="0" indent="0" algn="l">
              <a:lnSpc>
                <a:spcPts val="1950"/>
              </a:lnSpc>
              <a:buNone/>
            </a:pPr>
            <a:r>
              <a:rPr lang="en-US" sz="1550" dirty="0">
                <a:solidFill>
                  <a:srgbClr val="D4D4D1"/>
                </a:solidFill>
                <a:latin typeface="IBM Plex Sans Medium" pitchFamily="34" charset="0"/>
                <a:ea typeface="IBM Plex Sans Medium" pitchFamily="34" charset="-122"/>
                <a:cs typeface="IBM Plex Sans Medium" pitchFamily="34" charset="-120"/>
              </a:rPr>
              <a:t>Manav</a:t>
            </a:r>
            <a:endParaRPr lang="en-US" sz="1550" dirty="0"/>
          </a:p>
        </p:txBody>
      </p:sp>
      <p:pic>
        <p:nvPicPr>
          <p:cNvPr id="10" name="Image 3" descr="preencoded.png"/>
          <p:cNvPicPr>
            <a:picLocks noChangeAspect="1"/>
          </p:cNvPicPr>
          <p:nvPr/>
        </p:nvPicPr>
        <p:blipFill>
          <a:blip r:embed="rId6"/>
          <a:stretch>
            <a:fillRect/>
          </a:stretch>
        </p:blipFill>
        <p:spPr>
          <a:xfrm>
            <a:off x="7387471" y="4259104"/>
            <a:ext cx="1182648" cy="1182648"/>
          </a:xfrm>
          <a:prstGeom prst="rect">
            <a:avLst/>
          </a:prstGeom>
        </p:spPr>
      </p:pic>
      <p:sp>
        <p:nvSpPr>
          <p:cNvPr id="11" name="Text 5"/>
          <p:cNvSpPr/>
          <p:nvPr/>
        </p:nvSpPr>
        <p:spPr>
          <a:xfrm>
            <a:off x="7387471" y="5586532"/>
            <a:ext cx="2026563" cy="253246"/>
          </a:xfrm>
          <a:prstGeom prst="rect">
            <a:avLst/>
          </a:prstGeom>
          <a:noFill/>
          <a:ln/>
        </p:spPr>
        <p:txBody>
          <a:bodyPr wrap="none" lIns="0" tIns="0" rIns="0" bIns="0" rtlCol="0" anchor="t"/>
          <a:lstStyle/>
          <a:p>
            <a:pPr marL="0" indent="0" algn="l">
              <a:lnSpc>
                <a:spcPts val="1950"/>
              </a:lnSpc>
              <a:buNone/>
            </a:pPr>
            <a:r>
              <a:rPr lang="en-US" sz="1550" dirty="0">
                <a:solidFill>
                  <a:srgbClr val="D4D4D1"/>
                </a:solidFill>
                <a:latin typeface="IBM Plex Sans Medium" pitchFamily="34" charset="0"/>
                <a:ea typeface="IBM Plex Sans Medium" pitchFamily="34" charset="-122"/>
                <a:cs typeface="IBM Plex Sans Medium" pitchFamily="34" charset="-120"/>
              </a:rPr>
              <a:t>Ashalata S</a:t>
            </a:r>
            <a:endParaRPr lang="en-US" sz="1550" dirty="0"/>
          </a:p>
        </p:txBody>
      </p:sp>
      <p:pic>
        <p:nvPicPr>
          <p:cNvPr id="12" name="Image 4" descr="preencoded.png"/>
          <p:cNvPicPr>
            <a:picLocks noChangeAspect="1"/>
          </p:cNvPicPr>
          <p:nvPr/>
        </p:nvPicPr>
        <p:blipFill>
          <a:blip r:embed="rId7"/>
          <a:stretch>
            <a:fillRect/>
          </a:stretch>
        </p:blipFill>
        <p:spPr>
          <a:xfrm>
            <a:off x="10220325" y="4259104"/>
            <a:ext cx="1182767" cy="1182767"/>
          </a:xfrm>
          <a:prstGeom prst="rect">
            <a:avLst/>
          </a:prstGeom>
        </p:spPr>
      </p:pic>
      <p:sp>
        <p:nvSpPr>
          <p:cNvPr id="13" name="Text 6"/>
          <p:cNvSpPr/>
          <p:nvPr/>
        </p:nvSpPr>
        <p:spPr>
          <a:xfrm>
            <a:off x="10220325" y="5586651"/>
            <a:ext cx="2026563" cy="253246"/>
          </a:xfrm>
          <a:prstGeom prst="rect">
            <a:avLst/>
          </a:prstGeom>
          <a:noFill/>
          <a:ln/>
        </p:spPr>
        <p:txBody>
          <a:bodyPr wrap="none" lIns="0" tIns="0" rIns="0" bIns="0" rtlCol="0" anchor="t"/>
          <a:lstStyle/>
          <a:p>
            <a:pPr marL="0" indent="0" algn="l">
              <a:lnSpc>
                <a:spcPts val="1950"/>
              </a:lnSpc>
              <a:buNone/>
            </a:pPr>
            <a:r>
              <a:rPr lang="en-US" sz="1550" dirty="0">
                <a:solidFill>
                  <a:srgbClr val="D4D4D1"/>
                </a:solidFill>
                <a:latin typeface="IBM Plex Sans Medium" pitchFamily="34" charset="0"/>
                <a:ea typeface="IBM Plex Sans Medium" pitchFamily="34" charset="-122"/>
                <a:cs typeface="IBM Plex Sans Medium" pitchFamily="34" charset="-120"/>
              </a:rPr>
              <a:t>Arun Nag</a:t>
            </a:r>
            <a:endParaRPr lang="en-US" sz="1550" dirty="0"/>
          </a:p>
        </p:txBody>
      </p:sp>
      <p:pic>
        <p:nvPicPr>
          <p:cNvPr id="14" name="Image 5" descr="preencoded.png"/>
          <p:cNvPicPr>
            <a:picLocks noChangeAspect="1"/>
          </p:cNvPicPr>
          <p:nvPr/>
        </p:nvPicPr>
        <p:blipFill>
          <a:blip r:embed="rId8"/>
          <a:stretch>
            <a:fillRect/>
          </a:stretch>
        </p:blipFill>
        <p:spPr>
          <a:xfrm>
            <a:off x="1721763" y="6071592"/>
            <a:ext cx="1182648" cy="1182648"/>
          </a:xfrm>
          <a:prstGeom prst="rect">
            <a:avLst/>
          </a:prstGeom>
        </p:spPr>
      </p:pic>
      <p:sp>
        <p:nvSpPr>
          <p:cNvPr id="15" name="Text 7"/>
          <p:cNvSpPr/>
          <p:nvPr/>
        </p:nvSpPr>
        <p:spPr>
          <a:xfrm>
            <a:off x="1721763" y="7399020"/>
            <a:ext cx="2026563" cy="253246"/>
          </a:xfrm>
          <a:prstGeom prst="rect">
            <a:avLst/>
          </a:prstGeom>
          <a:noFill/>
          <a:ln/>
        </p:spPr>
        <p:txBody>
          <a:bodyPr wrap="none" lIns="0" tIns="0" rIns="0" bIns="0" rtlCol="0" anchor="t"/>
          <a:lstStyle/>
          <a:p>
            <a:pPr marL="0" indent="0" algn="l">
              <a:lnSpc>
                <a:spcPts val="1950"/>
              </a:lnSpc>
              <a:buNone/>
            </a:pPr>
            <a:r>
              <a:rPr lang="en-US" sz="1550" dirty="0">
                <a:solidFill>
                  <a:srgbClr val="D4D4D1"/>
                </a:solidFill>
                <a:latin typeface="IBM Plex Sans Medium" pitchFamily="34" charset="0"/>
                <a:ea typeface="IBM Plex Sans Medium" pitchFamily="34" charset="-122"/>
                <a:cs typeface="IBM Plex Sans Medium" pitchFamily="34" charset="-120"/>
              </a:rPr>
              <a:t>Asma Anjum</a:t>
            </a:r>
            <a:endParaRPr lang="en-US" sz="1550" dirty="0"/>
          </a:p>
        </p:txBody>
      </p:sp>
      <p:pic>
        <p:nvPicPr>
          <p:cNvPr id="16" name="Image 6" descr="preencoded.png"/>
          <p:cNvPicPr>
            <a:picLocks noChangeAspect="1"/>
          </p:cNvPicPr>
          <p:nvPr/>
        </p:nvPicPr>
        <p:blipFill>
          <a:blip r:embed="rId9"/>
          <a:stretch>
            <a:fillRect/>
          </a:stretch>
        </p:blipFill>
        <p:spPr>
          <a:xfrm>
            <a:off x="4554617" y="6071592"/>
            <a:ext cx="1182648" cy="1182648"/>
          </a:xfrm>
          <a:prstGeom prst="rect">
            <a:avLst/>
          </a:prstGeom>
        </p:spPr>
      </p:pic>
      <p:sp>
        <p:nvSpPr>
          <p:cNvPr id="17" name="Text 8"/>
          <p:cNvSpPr/>
          <p:nvPr/>
        </p:nvSpPr>
        <p:spPr>
          <a:xfrm>
            <a:off x="4554617" y="7399020"/>
            <a:ext cx="2026563" cy="253246"/>
          </a:xfrm>
          <a:prstGeom prst="rect">
            <a:avLst/>
          </a:prstGeom>
          <a:noFill/>
          <a:ln/>
        </p:spPr>
        <p:txBody>
          <a:bodyPr wrap="none" lIns="0" tIns="0" rIns="0" bIns="0" rtlCol="0" anchor="t"/>
          <a:lstStyle/>
          <a:p>
            <a:pPr marL="0" indent="0" algn="l">
              <a:lnSpc>
                <a:spcPts val="1950"/>
              </a:lnSpc>
              <a:buNone/>
            </a:pPr>
            <a:r>
              <a:rPr lang="en-US" sz="1550" dirty="0">
                <a:solidFill>
                  <a:srgbClr val="D4D4D1"/>
                </a:solidFill>
                <a:latin typeface="IBM Plex Sans Medium" pitchFamily="34" charset="0"/>
                <a:ea typeface="IBM Plex Sans Medium" pitchFamily="34" charset="-122"/>
                <a:cs typeface="IBM Plex Sans Medium" pitchFamily="34" charset="-120"/>
              </a:rPr>
              <a:t>Shivraj</a:t>
            </a:r>
            <a:endParaRPr lang="en-US" sz="1550" dirty="0"/>
          </a:p>
        </p:txBody>
      </p:sp>
      <p:sp>
        <p:nvSpPr>
          <p:cNvPr id="18" name="Rectangle 17"/>
          <p:cNvSpPr/>
          <p:nvPr/>
        </p:nvSpPr>
        <p:spPr>
          <a:xfrm>
            <a:off x="12843804" y="7786468"/>
            <a:ext cx="1667022" cy="309489"/>
          </a:xfrm>
          <a:prstGeom prst="rect">
            <a:avLst/>
          </a:prstGeom>
          <a:solidFill>
            <a:srgbClr val="292C32"/>
          </a:solidFill>
          <a:ln>
            <a:solidFill>
              <a:srgbClr val="292C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92C32">
              <a:alpha val="80000"/>
            </a:srgbClr>
          </a:solidFill>
          <a:ln/>
        </p:spPr>
      </p:sp>
      <p:sp>
        <p:nvSpPr>
          <p:cNvPr id="4" name="Text 1"/>
          <p:cNvSpPr/>
          <p:nvPr/>
        </p:nvSpPr>
        <p:spPr>
          <a:xfrm>
            <a:off x="793790" y="2699980"/>
            <a:ext cx="13042821" cy="2126456"/>
          </a:xfrm>
          <a:prstGeom prst="rect">
            <a:avLst/>
          </a:prstGeom>
          <a:noFill/>
          <a:ln/>
        </p:spPr>
        <p:txBody>
          <a:bodyPr wrap="none" lIns="0" tIns="0" rIns="0" bIns="0" rtlCol="0" anchor="t"/>
          <a:lstStyle/>
          <a:p>
            <a:pPr marL="0" indent="0" algn="ctr">
              <a:lnSpc>
                <a:spcPts val="16700"/>
              </a:lnSpc>
              <a:buNone/>
            </a:pPr>
            <a:r>
              <a:rPr lang="en-US" sz="13350" dirty="0">
                <a:solidFill>
                  <a:srgbClr val="F3F3F2"/>
                </a:solidFill>
                <a:latin typeface="IBM Plex Sans Medium" pitchFamily="34" charset="0"/>
                <a:ea typeface="IBM Plex Sans Medium" pitchFamily="34" charset="-122"/>
                <a:cs typeface="IBM Plex Sans Medium" pitchFamily="34" charset="-120"/>
              </a:rPr>
              <a:t>Thank You</a:t>
            </a:r>
            <a:endParaRPr lang="en-US" sz="13350" dirty="0"/>
          </a:p>
        </p:txBody>
      </p:sp>
      <p:sp>
        <p:nvSpPr>
          <p:cNvPr id="5" name="Text 2"/>
          <p:cNvSpPr/>
          <p:nvPr/>
        </p:nvSpPr>
        <p:spPr>
          <a:xfrm>
            <a:off x="793790" y="5166598"/>
            <a:ext cx="13042821" cy="362903"/>
          </a:xfrm>
          <a:prstGeom prst="rect">
            <a:avLst/>
          </a:prstGeom>
          <a:noFill/>
          <a:ln/>
        </p:spPr>
        <p:txBody>
          <a:bodyPr wrap="none" lIns="0" tIns="0" rIns="0" bIns="0" rtlCol="0" anchor="t"/>
          <a:lstStyle/>
          <a:p>
            <a:pPr marL="0" indent="0" algn="ctr">
              <a:lnSpc>
                <a:spcPts val="2850"/>
              </a:lnSpc>
              <a:buNone/>
            </a:pPr>
            <a:r>
              <a:rPr lang="en-US" sz="1750" dirty="0">
                <a:solidFill>
                  <a:srgbClr val="D4D4D1"/>
                </a:solidFill>
                <a:latin typeface="Roboto" pitchFamily="34" charset="0"/>
                <a:ea typeface="Roboto" pitchFamily="34" charset="-122"/>
                <a:cs typeface="Roboto" pitchFamily="34" charset="-120"/>
              </a:rPr>
              <a:t>Driving insights, achieving success together.</a:t>
            </a:r>
            <a:endParaRPr lang="en-US" sz="1750" dirty="0"/>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96992" y="690086"/>
            <a:ext cx="4979075" cy="622340"/>
          </a:xfrm>
          <a:prstGeom prst="rect">
            <a:avLst/>
          </a:prstGeom>
          <a:noFill/>
          <a:ln/>
        </p:spPr>
        <p:txBody>
          <a:bodyPr wrap="none" lIns="0" tIns="0" rIns="0" bIns="0" rtlCol="0" anchor="t"/>
          <a:lstStyle/>
          <a:p>
            <a:pPr marL="0" indent="0" algn="l">
              <a:lnSpc>
                <a:spcPts val="4900"/>
              </a:lnSpc>
              <a:buNone/>
            </a:pPr>
            <a:r>
              <a:rPr lang="en-US" sz="3900" dirty="0">
                <a:solidFill>
                  <a:srgbClr val="F3F3F2"/>
                </a:solidFill>
                <a:latin typeface="IBM Plex Sans Medium" pitchFamily="34" charset="0"/>
                <a:ea typeface="IBM Plex Sans Medium" pitchFamily="34" charset="-122"/>
                <a:cs typeface="IBM Plex Sans Medium" pitchFamily="34" charset="-120"/>
              </a:rPr>
              <a:t>Project Team &amp; Roles</a:t>
            </a:r>
            <a:endParaRPr lang="en-US" sz="3900" dirty="0"/>
          </a:p>
        </p:txBody>
      </p:sp>
      <p:pic>
        <p:nvPicPr>
          <p:cNvPr id="3" name="Image 0" descr="preencoded.png"/>
          <p:cNvPicPr>
            <a:picLocks noChangeAspect="1"/>
          </p:cNvPicPr>
          <p:nvPr/>
        </p:nvPicPr>
        <p:blipFill>
          <a:blip r:embed="rId3"/>
          <a:stretch>
            <a:fillRect/>
          </a:stretch>
        </p:blipFill>
        <p:spPr>
          <a:xfrm>
            <a:off x="696992" y="1662113"/>
            <a:ext cx="1824157" cy="1127403"/>
          </a:xfrm>
          <a:prstGeom prst="rect">
            <a:avLst/>
          </a:prstGeom>
        </p:spPr>
      </p:pic>
      <p:sp>
        <p:nvSpPr>
          <p:cNvPr id="4" name="Text 1"/>
          <p:cNvSpPr/>
          <p:nvPr/>
        </p:nvSpPr>
        <p:spPr>
          <a:xfrm>
            <a:off x="696992" y="3007995"/>
            <a:ext cx="3020497" cy="311110"/>
          </a:xfrm>
          <a:prstGeom prst="rect">
            <a:avLst/>
          </a:prstGeom>
          <a:noFill/>
          <a:ln/>
        </p:spPr>
        <p:txBody>
          <a:bodyPr wrap="none" lIns="0" tIns="0" rIns="0" bIns="0" rtlCol="0" anchor="t"/>
          <a:lstStyle/>
          <a:p>
            <a:pPr marL="0" indent="0" algn="l">
              <a:lnSpc>
                <a:spcPts val="2450"/>
              </a:lnSpc>
              <a:buNone/>
            </a:pPr>
            <a:r>
              <a:rPr lang="en-US" sz="1950" dirty="0">
                <a:solidFill>
                  <a:srgbClr val="D4D4D1"/>
                </a:solidFill>
                <a:latin typeface="IBM Plex Sans Medium" pitchFamily="34" charset="0"/>
                <a:ea typeface="IBM Plex Sans Medium" pitchFamily="34" charset="-122"/>
                <a:cs typeface="IBM Plex Sans Medium" pitchFamily="34" charset="-120"/>
              </a:rPr>
              <a:t>Data Collection &amp; Cleaning</a:t>
            </a:r>
            <a:endParaRPr lang="en-US" sz="1950" dirty="0"/>
          </a:p>
        </p:txBody>
      </p:sp>
      <p:sp>
        <p:nvSpPr>
          <p:cNvPr id="5" name="Text 2"/>
          <p:cNvSpPr/>
          <p:nvPr/>
        </p:nvSpPr>
        <p:spPr>
          <a:xfrm>
            <a:off x="696992" y="3423999"/>
            <a:ext cx="3145155" cy="598408"/>
          </a:xfrm>
          <a:prstGeom prst="rect">
            <a:avLst/>
          </a:prstGeom>
          <a:noFill/>
          <a:ln/>
        </p:spPr>
        <p:txBody>
          <a:bodyPr wrap="square" lIns="0" tIns="0" rIns="0" bIns="0" rtlCol="0" anchor="t"/>
          <a:lstStyle/>
          <a:p>
            <a:pPr marL="0" indent="0" algn="l">
              <a:lnSpc>
                <a:spcPts val="2350"/>
              </a:lnSpc>
              <a:buNone/>
            </a:pPr>
            <a:r>
              <a:rPr lang="en-US" sz="1550" dirty="0">
                <a:solidFill>
                  <a:srgbClr val="D4D4D1"/>
                </a:solidFill>
                <a:latin typeface="Roboto" pitchFamily="34" charset="0"/>
                <a:ea typeface="Roboto" pitchFamily="34" charset="-122"/>
                <a:cs typeface="Roboto" pitchFamily="34" charset="-120"/>
              </a:rPr>
              <a:t>Excel data validation and quality assurance</a:t>
            </a:r>
            <a:endParaRPr lang="en-US" sz="1550" dirty="0"/>
          </a:p>
        </p:txBody>
      </p:sp>
      <p:pic>
        <p:nvPicPr>
          <p:cNvPr id="6" name="Image 1" descr="preencoded.png"/>
          <p:cNvPicPr>
            <a:picLocks noChangeAspect="1"/>
          </p:cNvPicPr>
          <p:nvPr/>
        </p:nvPicPr>
        <p:blipFill>
          <a:blip r:embed="rId4"/>
          <a:stretch>
            <a:fillRect/>
          </a:stretch>
        </p:blipFill>
        <p:spPr>
          <a:xfrm>
            <a:off x="4060627" y="1662113"/>
            <a:ext cx="1824157" cy="1127403"/>
          </a:xfrm>
          <a:prstGeom prst="rect">
            <a:avLst/>
          </a:prstGeom>
        </p:spPr>
      </p:pic>
      <p:sp>
        <p:nvSpPr>
          <p:cNvPr id="7" name="Text 3"/>
          <p:cNvSpPr/>
          <p:nvPr/>
        </p:nvSpPr>
        <p:spPr>
          <a:xfrm>
            <a:off x="4060627" y="3007995"/>
            <a:ext cx="2489478" cy="311110"/>
          </a:xfrm>
          <a:prstGeom prst="rect">
            <a:avLst/>
          </a:prstGeom>
          <a:noFill/>
          <a:ln/>
        </p:spPr>
        <p:txBody>
          <a:bodyPr wrap="none" lIns="0" tIns="0" rIns="0" bIns="0" rtlCol="0" anchor="t"/>
          <a:lstStyle/>
          <a:p>
            <a:pPr marL="0" indent="0" algn="l">
              <a:lnSpc>
                <a:spcPts val="2450"/>
              </a:lnSpc>
              <a:buNone/>
            </a:pPr>
            <a:r>
              <a:rPr lang="en-US" sz="1950" dirty="0">
                <a:solidFill>
                  <a:srgbClr val="D4D4D1"/>
                </a:solidFill>
                <a:latin typeface="IBM Plex Sans Medium" pitchFamily="34" charset="0"/>
                <a:ea typeface="IBM Plex Sans Medium" pitchFamily="34" charset="-122"/>
                <a:cs typeface="IBM Plex Sans Medium" pitchFamily="34" charset="-120"/>
              </a:rPr>
              <a:t>SQL &amp; Data Modeling</a:t>
            </a:r>
            <a:endParaRPr lang="en-US" sz="1950" dirty="0"/>
          </a:p>
        </p:txBody>
      </p:sp>
      <p:sp>
        <p:nvSpPr>
          <p:cNvPr id="8" name="Text 4"/>
          <p:cNvSpPr/>
          <p:nvPr/>
        </p:nvSpPr>
        <p:spPr>
          <a:xfrm>
            <a:off x="4060627" y="3423999"/>
            <a:ext cx="3145274" cy="598408"/>
          </a:xfrm>
          <a:prstGeom prst="rect">
            <a:avLst/>
          </a:prstGeom>
          <a:noFill/>
          <a:ln/>
        </p:spPr>
        <p:txBody>
          <a:bodyPr wrap="square" lIns="0" tIns="0" rIns="0" bIns="0" rtlCol="0" anchor="t"/>
          <a:lstStyle/>
          <a:p>
            <a:pPr marL="0" indent="0" algn="l">
              <a:lnSpc>
                <a:spcPts val="2350"/>
              </a:lnSpc>
              <a:buNone/>
            </a:pPr>
            <a:r>
              <a:rPr lang="en-US" sz="1550" dirty="0">
                <a:solidFill>
                  <a:srgbClr val="D4D4D1"/>
                </a:solidFill>
                <a:latin typeface="Roboto" pitchFamily="34" charset="0"/>
                <a:ea typeface="Roboto" pitchFamily="34" charset="-122"/>
                <a:cs typeface="Roboto" pitchFamily="34" charset="-120"/>
              </a:rPr>
              <a:t>Schema design and data transformations</a:t>
            </a:r>
            <a:endParaRPr lang="en-US" sz="1550" dirty="0"/>
          </a:p>
        </p:txBody>
      </p:sp>
      <p:pic>
        <p:nvPicPr>
          <p:cNvPr id="9" name="Image 2" descr="preencoded.png"/>
          <p:cNvPicPr>
            <a:picLocks noChangeAspect="1"/>
          </p:cNvPicPr>
          <p:nvPr/>
        </p:nvPicPr>
        <p:blipFill>
          <a:blip r:embed="rId5"/>
          <a:stretch>
            <a:fillRect/>
          </a:stretch>
        </p:blipFill>
        <p:spPr>
          <a:xfrm>
            <a:off x="7424380" y="1662113"/>
            <a:ext cx="1824157" cy="1127403"/>
          </a:xfrm>
          <a:prstGeom prst="rect">
            <a:avLst/>
          </a:prstGeom>
        </p:spPr>
      </p:pic>
      <p:sp>
        <p:nvSpPr>
          <p:cNvPr id="10" name="Text 5"/>
          <p:cNvSpPr/>
          <p:nvPr/>
        </p:nvSpPr>
        <p:spPr>
          <a:xfrm>
            <a:off x="7424380" y="3007995"/>
            <a:ext cx="2489478" cy="311110"/>
          </a:xfrm>
          <a:prstGeom prst="rect">
            <a:avLst/>
          </a:prstGeom>
          <a:noFill/>
          <a:ln/>
        </p:spPr>
        <p:txBody>
          <a:bodyPr wrap="none" lIns="0" tIns="0" rIns="0" bIns="0" rtlCol="0" anchor="t"/>
          <a:lstStyle/>
          <a:p>
            <a:pPr marL="0" indent="0" algn="l">
              <a:lnSpc>
                <a:spcPts val="2450"/>
              </a:lnSpc>
              <a:buNone/>
            </a:pPr>
            <a:r>
              <a:rPr lang="en-US" sz="1950" dirty="0">
                <a:solidFill>
                  <a:srgbClr val="D4D4D1"/>
                </a:solidFill>
                <a:latin typeface="IBM Plex Sans Medium" pitchFamily="34" charset="0"/>
                <a:ea typeface="IBM Plex Sans Medium" pitchFamily="34" charset="-122"/>
                <a:cs typeface="IBM Plex Sans Medium" pitchFamily="34" charset="-120"/>
              </a:rPr>
              <a:t>KPI Definition</a:t>
            </a:r>
            <a:endParaRPr lang="en-US" sz="1950" dirty="0"/>
          </a:p>
        </p:txBody>
      </p:sp>
      <p:sp>
        <p:nvSpPr>
          <p:cNvPr id="11" name="Text 6"/>
          <p:cNvSpPr/>
          <p:nvPr/>
        </p:nvSpPr>
        <p:spPr>
          <a:xfrm>
            <a:off x="7424380" y="3423999"/>
            <a:ext cx="3145274" cy="598408"/>
          </a:xfrm>
          <a:prstGeom prst="rect">
            <a:avLst/>
          </a:prstGeom>
          <a:noFill/>
          <a:ln/>
        </p:spPr>
        <p:txBody>
          <a:bodyPr wrap="square" lIns="0" tIns="0" rIns="0" bIns="0" rtlCol="0" anchor="t"/>
          <a:lstStyle/>
          <a:p>
            <a:pPr marL="0" indent="0" algn="l">
              <a:lnSpc>
                <a:spcPts val="2350"/>
              </a:lnSpc>
              <a:buNone/>
            </a:pPr>
            <a:r>
              <a:rPr lang="en-US" sz="1550" dirty="0">
                <a:solidFill>
                  <a:srgbClr val="D4D4D1"/>
                </a:solidFill>
                <a:latin typeface="Roboto" pitchFamily="34" charset="0"/>
                <a:ea typeface="Roboto" pitchFamily="34" charset="-122"/>
                <a:cs typeface="Roboto" pitchFamily="34" charset="-120"/>
              </a:rPr>
              <a:t>Business mapping and metric alignment</a:t>
            </a:r>
            <a:endParaRPr lang="en-US" sz="1550" dirty="0"/>
          </a:p>
        </p:txBody>
      </p:sp>
      <p:pic>
        <p:nvPicPr>
          <p:cNvPr id="12" name="Image 3" descr="preencoded.png"/>
          <p:cNvPicPr>
            <a:picLocks noChangeAspect="1"/>
          </p:cNvPicPr>
          <p:nvPr/>
        </p:nvPicPr>
        <p:blipFill>
          <a:blip r:embed="rId6"/>
          <a:stretch>
            <a:fillRect/>
          </a:stretch>
        </p:blipFill>
        <p:spPr>
          <a:xfrm>
            <a:off x="10788134" y="1662113"/>
            <a:ext cx="1824157" cy="1127403"/>
          </a:xfrm>
          <a:prstGeom prst="rect">
            <a:avLst/>
          </a:prstGeom>
        </p:spPr>
      </p:pic>
      <p:sp>
        <p:nvSpPr>
          <p:cNvPr id="13" name="Text 7"/>
          <p:cNvSpPr/>
          <p:nvPr/>
        </p:nvSpPr>
        <p:spPr>
          <a:xfrm>
            <a:off x="10788134" y="3007995"/>
            <a:ext cx="2817376" cy="311110"/>
          </a:xfrm>
          <a:prstGeom prst="rect">
            <a:avLst/>
          </a:prstGeom>
          <a:noFill/>
          <a:ln/>
        </p:spPr>
        <p:txBody>
          <a:bodyPr wrap="none" lIns="0" tIns="0" rIns="0" bIns="0" rtlCol="0" anchor="t"/>
          <a:lstStyle/>
          <a:p>
            <a:pPr marL="0" indent="0" algn="l">
              <a:lnSpc>
                <a:spcPts val="2450"/>
              </a:lnSpc>
              <a:buNone/>
            </a:pPr>
            <a:r>
              <a:rPr lang="en-US" sz="1950" dirty="0">
                <a:solidFill>
                  <a:srgbClr val="D4D4D1"/>
                </a:solidFill>
                <a:latin typeface="IBM Plex Sans Medium" pitchFamily="34" charset="0"/>
                <a:ea typeface="IBM Plex Sans Medium" pitchFamily="34" charset="-122"/>
                <a:cs typeface="IBM Plex Sans Medium" pitchFamily="34" charset="-120"/>
              </a:rPr>
              <a:t>Dashboard Development</a:t>
            </a:r>
            <a:endParaRPr lang="en-US" sz="1950" dirty="0"/>
          </a:p>
        </p:txBody>
      </p:sp>
      <p:sp>
        <p:nvSpPr>
          <p:cNvPr id="14" name="Text 8"/>
          <p:cNvSpPr/>
          <p:nvPr/>
        </p:nvSpPr>
        <p:spPr>
          <a:xfrm>
            <a:off x="10788134" y="3423999"/>
            <a:ext cx="3145274" cy="598408"/>
          </a:xfrm>
          <a:prstGeom prst="rect">
            <a:avLst/>
          </a:prstGeom>
          <a:noFill/>
          <a:ln/>
        </p:spPr>
        <p:txBody>
          <a:bodyPr wrap="square" lIns="0" tIns="0" rIns="0" bIns="0" rtlCol="0" anchor="t"/>
          <a:lstStyle/>
          <a:p>
            <a:pPr marL="0" indent="0" algn="l">
              <a:lnSpc>
                <a:spcPts val="2350"/>
              </a:lnSpc>
              <a:buNone/>
            </a:pPr>
            <a:r>
              <a:rPr lang="en-US" sz="1550" dirty="0">
                <a:solidFill>
                  <a:srgbClr val="D4D4D1"/>
                </a:solidFill>
                <a:latin typeface="Roboto" pitchFamily="34" charset="0"/>
                <a:ea typeface="Roboto" pitchFamily="34" charset="-122"/>
                <a:cs typeface="Roboto" pitchFamily="34" charset="-120"/>
              </a:rPr>
              <a:t>Excel, Tableau, and Power BI implementation</a:t>
            </a:r>
            <a:endParaRPr lang="en-US" sz="1550" dirty="0"/>
          </a:p>
        </p:txBody>
      </p:sp>
      <p:pic>
        <p:nvPicPr>
          <p:cNvPr id="15" name="Image 4" descr="preencoded.png"/>
          <p:cNvPicPr>
            <a:picLocks noChangeAspect="1"/>
          </p:cNvPicPr>
          <p:nvPr/>
        </p:nvPicPr>
        <p:blipFill>
          <a:blip r:embed="rId7"/>
          <a:stretch>
            <a:fillRect/>
          </a:stretch>
        </p:blipFill>
        <p:spPr>
          <a:xfrm>
            <a:off x="696992" y="4372094"/>
            <a:ext cx="1824157" cy="1127403"/>
          </a:xfrm>
          <a:prstGeom prst="rect">
            <a:avLst/>
          </a:prstGeom>
        </p:spPr>
      </p:pic>
      <p:sp>
        <p:nvSpPr>
          <p:cNvPr id="16" name="Text 9"/>
          <p:cNvSpPr/>
          <p:nvPr/>
        </p:nvSpPr>
        <p:spPr>
          <a:xfrm>
            <a:off x="696992" y="5717977"/>
            <a:ext cx="3145155" cy="622221"/>
          </a:xfrm>
          <a:prstGeom prst="rect">
            <a:avLst/>
          </a:prstGeom>
          <a:noFill/>
          <a:ln/>
        </p:spPr>
        <p:txBody>
          <a:bodyPr wrap="square" lIns="0" tIns="0" rIns="0" bIns="0" rtlCol="0" anchor="t"/>
          <a:lstStyle/>
          <a:p>
            <a:pPr marL="0" indent="0" algn="l">
              <a:lnSpc>
                <a:spcPts val="2450"/>
              </a:lnSpc>
              <a:buNone/>
            </a:pPr>
            <a:r>
              <a:rPr lang="en-US" sz="1950" dirty="0">
                <a:solidFill>
                  <a:srgbClr val="D4D4D1"/>
                </a:solidFill>
                <a:latin typeface="IBM Plex Sans Medium" pitchFamily="34" charset="0"/>
                <a:ea typeface="IBM Plex Sans Medium" pitchFamily="34" charset="-122"/>
                <a:cs typeface="IBM Plex Sans Medium" pitchFamily="34" charset="-120"/>
              </a:rPr>
              <a:t>Insights &amp; Recommendations</a:t>
            </a:r>
            <a:endParaRPr lang="en-US" sz="1950" dirty="0"/>
          </a:p>
        </p:txBody>
      </p:sp>
      <p:sp>
        <p:nvSpPr>
          <p:cNvPr id="17" name="Text 10"/>
          <p:cNvSpPr/>
          <p:nvPr/>
        </p:nvSpPr>
        <p:spPr>
          <a:xfrm>
            <a:off x="696992" y="6445091"/>
            <a:ext cx="3145155" cy="598408"/>
          </a:xfrm>
          <a:prstGeom prst="rect">
            <a:avLst/>
          </a:prstGeom>
          <a:noFill/>
          <a:ln/>
        </p:spPr>
        <p:txBody>
          <a:bodyPr wrap="square" lIns="0" tIns="0" rIns="0" bIns="0" rtlCol="0" anchor="t"/>
          <a:lstStyle/>
          <a:p>
            <a:pPr marL="0" indent="0" algn="l">
              <a:lnSpc>
                <a:spcPts val="2350"/>
              </a:lnSpc>
              <a:buNone/>
            </a:pPr>
            <a:r>
              <a:rPr lang="en-US" sz="1550" dirty="0">
                <a:solidFill>
                  <a:srgbClr val="D4D4D1"/>
                </a:solidFill>
                <a:latin typeface="Roboto" pitchFamily="34" charset="0"/>
                <a:ea typeface="Roboto" pitchFamily="34" charset="-122"/>
                <a:cs typeface="Roboto" pitchFamily="34" charset="-120"/>
              </a:rPr>
              <a:t>Strategic analysis and decision support</a:t>
            </a:r>
            <a:endParaRPr lang="en-US" sz="1550" dirty="0"/>
          </a:p>
        </p:txBody>
      </p:sp>
      <p:sp>
        <p:nvSpPr>
          <p:cNvPr id="18" name="Text 11"/>
          <p:cNvSpPr/>
          <p:nvPr/>
        </p:nvSpPr>
        <p:spPr>
          <a:xfrm>
            <a:off x="696992" y="7240191"/>
            <a:ext cx="13236416" cy="299204"/>
          </a:xfrm>
          <a:prstGeom prst="rect">
            <a:avLst/>
          </a:prstGeom>
          <a:noFill/>
          <a:ln/>
        </p:spPr>
        <p:txBody>
          <a:bodyPr wrap="none" lIns="0" tIns="0" rIns="0" bIns="0" rtlCol="0" anchor="t"/>
          <a:lstStyle/>
          <a:p>
            <a:pPr marL="0" indent="0" algn="l">
              <a:lnSpc>
                <a:spcPts val="2350"/>
              </a:lnSpc>
              <a:buNone/>
            </a:pPr>
            <a:r>
              <a:rPr lang="en-US" sz="1550" dirty="0">
                <a:solidFill>
                  <a:srgbClr val="D4D4D1"/>
                </a:solidFill>
                <a:latin typeface="Roboto" pitchFamily="34" charset="0"/>
                <a:ea typeface="Roboto" pitchFamily="34" charset="-122"/>
                <a:cs typeface="Roboto" pitchFamily="34" charset="-120"/>
              </a:rPr>
              <a:t>Tools leveraged: Excel | SQL | Tableau | Power BI</a:t>
            </a:r>
            <a:endParaRPr lang="en-US" sz="1550" dirty="0"/>
          </a:p>
        </p:txBody>
      </p:sp>
      <p:sp>
        <p:nvSpPr>
          <p:cNvPr id="19" name="Rectangle 18"/>
          <p:cNvSpPr/>
          <p:nvPr/>
        </p:nvSpPr>
        <p:spPr>
          <a:xfrm>
            <a:off x="12836769" y="7751298"/>
            <a:ext cx="1702191" cy="393896"/>
          </a:xfrm>
          <a:prstGeom prst="rect">
            <a:avLst/>
          </a:prstGeom>
          <a:solidFill>
            <a:srgbClr val="292C32"/>
          </a:solidFill>
          <a:ln>
            <a:solidFill>
              <a:srgbClr val="292C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25052"/>
          </a:xfrm>
          <a:prstGeom prst="rect">
            <a:avLst/>
          </a:prstGeom>
        </p:spPr>
      </p:pic>
      <p:sp>
        <p:nvSpPr>
          <p:cNvPr id="3" name="Text 0"/>
          <p:cNvSpPr/>
          <p:nvPr/>
        </p:nvSpPr>
        <p:spPr>
          <a:xfrm>
            <a:off x="897850" y="3028117"/>
            <a:ext cx="7970044" cy="581263"/>
          </a:xfrm>
          <a:prstGeom prst="rect">
            <a:avLst/>
          </a:prstGeom>
          <a:noFill/>
          <a:ln/>
        </p:spPr>
        <p:txBody>
          <a:bodyPr wrap="none" lIns="0" tIns="0" rIns="0" bIns="0" rtlCol="0" anchor="t"/>
          <a:lstStyle/>
          <a:p>
            <a:pPr marL="0" indent="0" algn="l">
              <a:lnSpc>
                <a:spcPts val="4550"/>
              </a:lnSpc>
              <a:buNone/>
            </a:pPr>
            <a:r>
              <a:rPr lang="en-US" sz="3650" dirty="0">
                <a:solidFill>
                  <a:srgbClr val="F3F3F2"/>
                </a:solidFill>
                <a:latin typeface="IBM Plex Sans Medium" pitchFamily="34" charset="0"/>
                <a:ea typeface="IBM Plex Sans Medium" pitchFamily="34" charset="-122"/>
                <a:cs typeface="IBM Plex Sans Medium" pitchFamily="34" charset="-120"/>
              </a:rPr>
              <a:t>Project Objectives &amp; Business Impact</a:t>
            </a:r>
            <a:endParaRPr lang="en-US" sz="3650" dirty="0"/>
          </a:p>
        </p:txBody>
      </p:sp>
      <p:sp>
        <p:nvSpPr>
          <p:cNvPr id="4" name="Text 1"/>
          <p:cNvSpPr/>
          <p:nvPr/>
        </p:nvSpPr>
        <p:spPr>
          <a:xfrm>
            <a:off x="897850" y="3990618"/>
            <a:ext cx="2790111" cy="348615"/>
          </a:xfrm>
          <a:prstGeom prst="rect">
            <a:avLst/>
          </a:prstGeom>
          <a:noFill/>
          <a:ln/>
        </p:spPr>
        <p:txBody>
          <a:bodyPr wrap="none" lIns="0" tIns="0" rIns="0" bIns="0" rtlCol="0" anchor="t"/>
          <a:lstStyle/>
          <a:p>
            <a:pPr marL="0" indent="0" algn="l">
              <a:lnSpc>
                <a:spcPts val="2700"/>
              </a:lnSpc>
              <a:buNone/>
            </a:pPr>
            <a:r>
              <a:rPr lang="en-US" sz="2150" dirty="0">
                <a:solidFill>
                  <a:srgbClr val="F3F3F2"/>
                </a:solidFill>
                <a:latin typeface="IBM Plex Sans Medium" pitchFamily="34" charset="0"/>
                <a:ea typeface="IBM Plex Sans Medium" pitchFamily="34" charset="-122"/>
                <a:cs typeface="IBM Plex Sans Medium" pitchFamily="34" charset="-120"/>
              </a:rPr>
              <a:t>Problem Context</a:t>
            </a:r>
            <a:endParaRPr lang="en-US" sz="2150" dirty="0"/>
          </a:p>
        </p:txBody>
      </p:sp>
      <p:sp>
        <p:nvSpPr>
          <p:cNvPr id="5" name="Text 2"/>
          <p:cNvSpPr/>
          <p:nvPr/>
        </p:nvSpPr>
        <p:spPr>
          <a:xfrm>
            <a:off x="897850" y="4491752"/>
            <a:ext cx="6190417" cy="1083345"/>
          </a:xfrm>
          <a:prstGeom prst="rect">
            <a:avLst/>
          </a:prstGeom>
          <a:noFill/>
          <a:ln/>
        </p:spPr>
        <p:txBody>
          <a:bodyPr wrap="square" lIns="0" tIns="0" rIns="0" bIns="0" rtlCol="0" anchor="t"/>
          <a:lstStyle/>
          <a:p>
            <a:pPr marL="342900" indent="-342900" algn="l">
              <a:lnSpc>
                <a:spcPts val="2100"/>
              </a:lnSpc>
              <a:buSzPct val="100000"/>
              <a:buChar char="•"/>
            </a:pPr>
            <a:r>
              <a:rPr lang="en-US" sz="1450" dirty="0">
                <a:solidFill>
                  <a:srgbClr val="D4D4D1"/>
                </a:solidFill>
                <a:latin typeface="Roboto" pitchFamily="34" charset="0"/>
                <a:ea typeface="Roboto" pitchFamily="34" charset="-122"/>
                <a:cs typeface="Roboto" pitchFamily="34" charset="-120"/>
              </a:rPr>
              <a:t>Excess inventory driving up holding costs</a:t>
            </a:r>
            <a:endParaRPr lang="en-US" sz="1450" dirty="0"/>
          </a:p>
          <a:p>
            <a:pPr marL="342900" indent="-342900" algn="l">
              <a:lnSpc>
                <a:spcPts val="2100"/>
              </a:lnSpc>
              <a:buSzPct val="100000"/>
              <a:buChar char="•"/>
            </a:pPr>
            <a:r>
              <a:rPr lang="en-US" sz="1450" dirty="0">
                <a:solidFill>
                  <a:srgbClr val="D4D4D1"/>
                </a:solidFill>
                <a:latin typeface="Roboto" pitchFamily="34" charset="0"/>
                <a:ea typeface="Roboto" pitchFamily="34" charset="-122"/>
                <a:cs typeface="Roboto" pitchFamily="34" charset="-120"/>
              </a:rPr>
              <a:t>Demand-supply mismatch across regions</a:t>
            </a:r>
            <a:endParaRPr lang="en-US" sz="1450" dirty="0"/>
          </a:p>
          <a:p>
            <a:pPr marL="342900" indent="-342900" algn="l">
              <a:lnSpc>
                <a:spcPts val="2100"/>
              </a:lnSpc>
              <a:buSzPct val="100000"/>
              <a:buChar char="•"/>
            </a:pPr>
            <a:r>
              <a:rPr lang="en-US" sz="1450" dirty="0">
                <a:solidFill>
                  <a:srgbClr val="D4D4D1"/>
                </a:solidFill>
                <a:latin typeface="Roboto" pitchFamily="34" charset="0"/>
                <a:ea typeface="Roboto" pitchFamily="34" charset="-122"/>
                <a:cs typeface="Roboto" pitchFamily="34" charset="-120"/>
              </a:rPr>
              <a:t>Limited visibility into supply chain performance</a:t>
            </a:r>
            <a:endParaRPr lang="en-US" sz="1450" dirty="0"/>
          </a:p>
          <a:p>
            <a:pPr marL="342900" indent="-342900" algn="l">
              <a:lnSpc>
                <a:spcPts val="2100"/>
              </a:lnSpc>
              <a:buSzPct val="100000"/>
              <a:buChar char="•"/>
            </a:pPr>
            <a:r>
              <a:rPr lang="en-US" sz="1450" dirty="0">
                <a:solidFill>
                  <a:srgbClr val="D4D4D1"/>
                </a:solidFill>
                <a:latin typeface="Roboto" pitchFamily="34" charset="0"/>
                <a:ea typeface="Roboto" pitchFamily="34" charset="-122"/>
                <a:cs typeface="Roboto" pitchFamily="34" charset="-120"/>
              </a:rPr>
              <a:t>Reactive rather than proactive inventory management</a:t>
            </a:r>
            <a:endParaRPr lang="en-US" sz="1450" dirty="0"/>
          </a:p>
        </p:txBody>
      </p:sp>
      <p:sp>
        <p:nvSpPr>
          <p:cNvPr id="6" name="Text 3"/>
          <p:cNvSpPr/>
          <p:nvPr/>
        </p:nvSpPr>
        <p:spPr>
          <a:xfrm>
            <a:off x="7549515" y="3990618"/>
            <a:ext cx="2790111" cy="348615"/>
          </a:xfrm>
          <a:prstGeom prst="rect">
            <a:avLst/>
          </a:prstGeom>
          <a:noFill/>
          <a:ln/>
        </p:spPr>
        <p:txBody>
          <a:bodyPr wrap="none" lIns="0" tIns="0" rIns="0" bIns="0" rtlCol="0" anchor="t"/>
          <a:lstStyle/>
          <a:p>
            <a:pPr marL="0" indent="0" algn="l">
              <a:lnSpc>
                <a:spcPts val="2700"/>
              </a:lnSpc>
              <a:buNone/>
            </a:pPr>
            <a:r>
              <a:rPr lang="en-US" sz="2150" dirty="0">
                <a:solidFill>
                  <a:srgbClr val="F3F3F2"/>
                </a:solidFill>
                <a:latin typeface="IBM Plex Sans Medium" pitchFamily="34" charset="0"/>
                <a:ea typeface="IBM Plex Sans Medium" pitchFamily="34" charset="-122"/>
                <a:cs typeface="IBM Plex Sans Medium" pitchFamily="34" charset="-120"/>
              </a:rPr>
              <a:t>Strategic Objectives</a:t>
            </a:r>
            <a:endParaRPr lang="en-US" sz="2150" dirty="0"/>
          </a:p>
        </p:txBody>
      </p:sp>
      <p:sp>
        <p:nvSpPr>
          <p:cNvPr id="7" name="Text 4"/>
          <p:cNvSpPr/>
          <p:nvPr/>
        </p:nvSpPr>
        <p:spPr>
          <a:xfrm>
            <a:off x="7549515" y="4491752"/>
            <a:ext cx="6190417" cy="1083345"/>
          </a:xfrm>
          <a:prstGeom prst="rect">
            <a:avLst/>
          </a:prstGeom>
          <a:noFill/>
          <a:ln/>
        </p:spPr>
        <p:txBody>
          <a:bodyPr wrap="square" lIns="0" tIns="0" rIns="0" bIns="0" rtlCol="0" anchor="t"/>
          <a:lstStyle/>
          <a:p>
            <a:pPr marL="342900" indent="-342900" algn="l">
              <a:lnSpc>
                <a:spcPts val="2100"/>
              </a:lnSpc>
              <a:buSzPct val="100000"/>
              <a:buChar char="•"/>
            </a:pPr>
            <a:r>
              <a:rPr lang="en-US" sz="1450" dirty="0">
                <a:solidFill>
                  <a:srgbClr val="D4D4D1"/>
                </a:solidFill>
                <a:latin typeface="Roboto" pitchFamily="34" charset="0"/>
                <a:ea typeface="Roboto" pitchFamily="34" charset="-122"/>
                <a:cs typeface="Roboto" pitchFamily="34" charset="-120"/>
              </a:rPr>
              <a:t>Improve inventory control and accuracy</a:t>
            </a:r>
            <a:endParaRPr lang="en-US" sz="1450" dirty="0"/>
          </a:p>
          <a:p>
            <a:pPr marL="342900" indent="-342900" algn="l">
              <a:lnSpc>
                <a:spcPts val="2100"/>
              </a:lnSpc>
              <a:buSzPct val="100000"/>
              <a:buChar char="•"/>
            </a:pPr>
            <a:r>
              <a:rPr lang="en-US" sz="1450" dirty="0">
                <a:solidFill>
                  <a:srgbClr val="D4D4D1"/>
                </a:solidFill>
                <a:latin typeface="Roboto" pitchFamily="34" charset="0"/>
                <a:ea typeface="Roboto" pitchFamily="34" charset="-122"/>
                <a:cs typeface="Roboto" pitchFamily="34" charset="-120"/>
              </a:rPr>
              <a:t>Enhance supply chain efficiency</a:t>
            </a:r>
            <a:endParaRPr lang="en-US" sz="1450" dirty="0"/>
          </a:p>
          <a:p>
            <a:pPr marL="342900" indent="-342900" algn="l">
              <a:lnSpc>
                <a:spcPts val="2100"/>
              </a:lnSpc>
              <a:buSzPct val="100000"/>
              <a:buChar char="•"/>
            </a:pPr>
            <a:r>
              <a:rPr lang="en-US" sz="1450" dirty="0">
                <a:solidFill>
                  <a:srgbClr val="D4D4D1"/>
                </a:solidFill>
                <a:latin typeface="Roboto" pitchFamily="34" charset="0"/>
                <a:ea typeface="Roboto" pitchFamily="34" charset="-122"/>
                <a:cs typeface="Roboto" pitchFamily="34" charset="-120"/>
              </a:rPr>
              <a:t>Enable data-driven decision-making</a:t>
            </a:r>
            <a:endParaRPr lang="en-US" sz="1450" dirty="0"/>
          </a:p>
          <a:p>
            <a:pPr marL="342900" indent="-342900" algn="l">
              <a:lnSpc>
                <a:spcPts val="2100"/>
              </a:lnSpc>
              <a:buSzPct val="100000"/>
              <a:buChar char="•"/>
            </a:pPr>
            <a:r>
              <a:rPr lang="en-US" sz="1450" dirty="0">
                <a:solidFill>
                  <a:srgbClr val="D4D4D1"/>
                </a:solidFill>
                <a:latin typeface="Roboto" pitchFamily="34" charset="0"/>
                <a:ea typeface="Roboto" pitchFamily="34" charset="-122"/>
                <a:cs typeface="Roboto" pitchFamily="34" charset="-120"/>
              </a:rPr>
              <a:t>Reduce operational costs</a:t>
            </a:r>
            <a:endParaRPr lang="en-US" sz="1450" dirty="0"/>
          </a:p>
        </p:txBody>
      </p:sp>
      <p:sp>
        <p:nvSpPr>
          <p:cNvPr id="8" name="Text 5"/>
          <p:cNvSpPr/>
          <p:nvPr/>
        </p:nvSpPr>
        <p:spPr>
          <a:xfrm>
            <a:off x="897850" y="5733325"/>
            <a:ext cx="4151114" cy="613767"/>
          </a:xfrm>
          <a:prstGeom prst="rect">
            <a:avLst/>
          </a:prstGeom>
          <a:noFill/>
          <a:ln/>
        </p:spPr>
        <p:txBody>
          <a:bodyPr wrap="none" lIns="0" tIns="0" rIns="0" bIns="0" rtlCol="0" anchor="t"/>
          <a:lstStyle/>
          <a:p>
            <a:pPr marL="0" indent="0" algn="ctr">
              <a:lnSpc>
                <a:spcPts val="4800"/>
              </a:lnSpc>
              <a:buNone/>
            </a:pPr>
            <a:r>
              <a:rPr lang="en-US" sz="4800" dirty="0">
                <a:solidFill>
                  <a:srgbClr val="D4D4D1"/>
                </a:solidFill>
                <a:latin typeface="IBM Plex Sans Medium" pitchFamily="34" charset="0"/>
                <a:ea typeface="IBM Plex Sans Medium" pitchFamily="34" charset="-122"/>
                <a:cs typeface="IBM Plex Sans Medium" pitchFamily="34" charset="-120"/>
              </a:rPr>
              <a:t>$</a:t>
            </a:r>
            <a:endParaRPr lang="en-US" sz="4800" dirty="0"/>
          </a:p>
        </p:txBody>
      </p:sp>
      <p:sp>
        <p:nvSpPr>
          <p:cNvPr id="9" name="Text 6"/>
          <p:cNvSpPr/>
          <p:nvPr/>
        </p:nvSpPr>
        <p:spPr>
          <a:xfrm>
            <a:off x="1810822" y="6554380"/>
            <a:ext cx="2325053" cy="290632"/>
          </a:xfrm>
          <a:prstGeom prst="rect">
            <a:avLst/>
          </a:prstGeom>
          <a:noFill/>
          <a:ln/>
        </p:spPr>
        <p:txBody>
          <a:bodyPr wrap="none" lIns="0" tIns="0" rIns="0" bIns="0" rtlCol="0" anchor="t"/>
          <a:lstStyle/>
          <a:p>
            <a:pPr marL="0" indent="0" algn="ctr">
              <a:lnSpc>
                <a:spcPts val="2250"/>
              </a:lnSpc>
              <a:buNone/>
            </a:pPr>
            <a:r>
              <a:rPr lang="en-US" sz="1800" dirty="0">
                <a:solidFill>
                  <a:srgbClr val="D4D4D1"/>
                </a:solidFill>
                <a:latin typeface="IBM Plex Sans Medium" pitchFamily="34" charset="0"/>
                <a:ea typeface="IBM Plex Sans Medium" pitchFamily="34" charset="-122"/>
                <a:cs typeface="IBM Plex Sans Medium" pitchFamily="34" charset="-120"/>
              </a:rPr>
              <a:t>Reduced Capital</a:t>
            </a:r>
            <a:endParaRPr lang="en-US" sz="1800" dirty="0"/>
          </a:p>
        </p:txBody>
      </p:sp>
      <p:sp>
        <p:nvSpPr>
          <p:cNvPr id="10" name="Text 7"/>
          <p:cNvSpPr/>
          <p:nvPr/>
        </p:nvSpPr>
        <p:spPr>
          <a:xfrm>
            <a:off x="897850" y="6936452"/>
            <a:ext cx="4151114" cy="270748"/>
          </a:xfrm>
          <a:prstGeom prst="rect">
            <a:avLst/>
          </a:prstGeom>
          <a:noFill/>
          <a:ln/>
        </p:spPr>
        <p:txBody>
          <a:bodyPr wrap="none" lIns="0" tIns="0" rIns="0" bIns="0" rtlCol="0" anchor="t"/>
          <a:lstStyle/>
          <a:p>
            <a:pPr marL="0" indent="0" algn="ctr">
              <a:lnSpc>
                <a:spcPts val="2100"/>
              </a:lnSpc>
              <a:buNone/>
            </a:pPr>
            <a:r>
              <a:rPr lang="en-US" sz="1450" dirty="0">
                <a:solidFill>
                  <a:srgbClr val="D4D4D1"/>
                </a:solidFill>
                <a:latin typeface="Roboto" pitchFamily="34" charset="0"/>
                <a:ea typeface="Roboto" pitchFamily="34" charset="-122"/>
                <a:cs typeface="Roboto" pitchFamily="34" charset="-120"/>
              </a:rPr>
              <a:t>Less money tied in excess inventory</a:t>
            </a:r>
            <a:endParaRPr lang="en-US" sz="1450" dirty="0"/>
          </a:p>
        </p:txBody>
      </p:sp>
      <p:sp>
        <p:nvSpPr>
          <p:cNvPr id="11" name="Text 8"/>
          <p:cNvSpPr/>
          <p:nvPr/>
        </p:nvSpPr>
        <p:spPr>
          <a:xfrm>
            <a:off x="5239583" y="5733325"/>
            <a:ext cx="4151114" cy="613767"/>
          </a:xfrm>
          <a:prstGeom prst="rect">
            <a:avLst/>
          </a:prstGeom>
          <a:noFill/>
          <a:ln/>
        </p:spPr>
        <p:txBody>
          <a:bodyPr wrap="none" lIns="0" tIns="0" rIns="0" bIns="0" rtlCol="0" anchor="t"/>
          <a:lstStyle/>
          <a:p>
            <a:pPr marL="0" indent="0" algn="ctr">
              <a:lnSpc>
                <a:spcPts val="4800"/>
              </a:lnSpc>
              <a:buNone/>
            </a:pPr>
            <a:r>
              <a:rPr lang="en-US" sz="4800" dirty="0">
                <a:solidFill>
                  <a:srgbClr val="D4D4D1"/>
                </a:solidFill>
                <a:latin typeface="IBM Plex Sans Medium" pitchFamily="34" charset="0"/>
                <a:ea typeface="IBM Plex Sans Medium" pitchFamily="34" charset="-122"/>
                <a:cs typeface="IBM Plex Sans Medium" pitchFamily="34" charset="-120"/>
              </a:rPr>
              <a:t>↑</a:t>
            </a:r>
            <a:endParaRPr lang="en-US" sz="4800" dirty="0"/>
          </a:p>
        </p:txBody>
      </p:sp>
      <p:sp>
        <p:nvSpPr>
          <p:cNvPr id="12" name="Text 9"/>
          <p:cNvSpPr/>
          <p:nvPr/>
        </p:nvSpPr>
        <p:spPr>
          <a:xfrm>
            <a:off x="6152555" y="6554380"/>
            <a:ext cx="2325053" cy="290632"/>
          </a:xfrm>
          <a:prstGeom prst="rect">
            <a:avLst/>
          </a:prstGeom>
          <a:noFill/>
          <a:ln/>
        </p:spPr>
        <p:txBody>
          <a:bodyPr wrap="none" lIns="0" tIns="0" rIns="0" bIns="0" rtlCol="0" anchor="t"/>
          <a:lstStyle/>
          <a:p>
            <a:pPr marL="0" indent="0" algn="ctr">
              <a:lnSpc>
                <a:spcPts val="2250"/>
              </a:lnSpc>
              <a:buNone/>
            </a:pPr>
            <a:r>
              <a:rPr lang="en-US" sz="1800" dirty="0">
                <a:solidFill>
                  <a:srgbClr val="D4D4D1"/>
                </a:solidFill>
                <a:latin typeface="IBM Plex Sans Medium" pitchFamily="34" charset="0"/>
                <a:ea typeface="IBM Plex Sans Medium" pitchFamily="34" charset="-122"/>
                <a:cs typeface="IBM Plex Sans Medium" pitchFamily="34" charset="-120"/>
              </a:rPr>
              <a:t>Better Fulfillment</a:t>
            </a:r>
            <a:endParaRPr lang="en-US" sz="1800" dirty="0"/>
          </a:p>
        </p:txBody>
      </p:sp>
      <p:sp>
        <p:nvSpPr>
          <p:cNvPr id="13" name="Text 10"/>
          <p:cNvSpPr/>
          <p:nvPr/>
        </p:nvSpPr>
        <p:spPr>
          <a:xfrm>
            <a:off x="5239583" y="6936452"/>
            <a:ext cx="4151114" cy="270748"/>
          </a:xfrm>
          <a:prstGeom prst="rect">
            <a:avLst/>
          </a:prstGeom>
          <a:noFill/>
          <a:ln/>
        </p:spPr>
        <p:txBody>
          <a:bodyPr wrap="none" lIns="0" tIns="0" rIns="0" bIns="0" rtlCol="0" anchor="t"/>
          <a:lstStyle/>
          <a:p>
            <a:pPr marL="0" indent="0" algn="ctr">
              <a:lnSpc>
                <a:spcPts val="2100"/>
              </a:lnSpc>
              <a:buNone/>
            </a:pPr>
            <a:r>
              <a:rPr lang="en-US" sz="1450" dirty="0">
                <a:solidFill>
                  <a:srgbClr val="D4D4D1"/>
                </a:solidFill>
                <a:latin typeface="Roboto" pitchFamily="34" charset="0"/>
                <a:ea typeface="Roboto" pitchFamily="34" charset="-122"/>
                <a:cs typeface="Roboto" pitchFamily="34" charset="-120"/>
              </a:rPr>
              <a:t>Improved responsiveness to demand</a:t>
            </a:r>
            <a:endParaRPr lang="en-US" sz="1450" dirty="0"/>
          </a:p>
        </p:txBody>
      </p:sp>
      <p:sp>
        <p:nvSpPr>
          <p:cNvPr id="14" name="Text 11"/>
          <p:cNvSpPr/>
          <p:nvPr/>
        </p:nvSpPr>
        <p:spPr>
          <a:xfrm>
            <a:off x="9581317" y="5733325"/>
            <a:ext cx="4151114" cy="613767"/>
          </a:xfrm>
          <a:prstGeom prst="rect">
            <a:avLst/>
          </a:prstGeom>
          <a:noFill/>
          <a:ln/>
        </p:spPr>
        <p:txBody>
          <a:bodyPr wrap="none" lIns="0" tIns="0" rIns="0" bIns="0" rtlCol="0" anchor="t"/>
          <a:lstStyle/>
          <a:p>
            <a:pPr marL="0" indent="0" algn="ctr">
              <a:lnSpc>
                <a:spcPts val="4800"/>
              </a:lnSpc>
              <a:buNone/>
            </a:pPr>
            <a:r>
              <a:rPr lang="en-US" sz="4800" dirty="0">
                <a:solidFill>
                  <a:srgbClr val="D4D4D1"/>
                </a:solidFill>
                <a:latin typeface="IBM Plex Sans Medium" pitchFamily="34" charset="0"/>
                <a:ea typeface="IBM Plex Sans Medium" pitchFamily="34" charset="-122"/>
                <a:cs typeface="IBM Plex Sans Medium" pitchFamily="34" charset="-120"/>
              </a:rPr>
              <a:t>📊</a:t>
            </a:r>
            <a:endParaRPr lang="en-US" sz="4800" dirty="0"/>
          </a:p>
        </p:txBody>
      </p:sp>
      <p:sp>
        <p:nvSpPr>
          <p:cNvPr id="15" name="Text 12"/>
          <p:cNvSpPr/>
          <p:nvPr/>
        </p:nvSpPr>
        <p:spPr>
          <a:xfrm>
            <a:off x="10494288" y="6554380"/>
            <a:ext cx="2325053" cy="290632"/>
          </a:xfrm>
          <a:prstGeom prst="rect">
            <a:avLst/>
          </a:prstGeom>
          <a:noFill/>
          <a:ln/>
        </p:spPr>
        <p:txBody>
          <a:bodyPr wrap="none" lIns="0" tIns="0" rIns="0" bIns="0" rtlCol="0" anchor="t"/>
          <a:lstStyle/>
          <a:p>
            <a:pPr marL="0" indent="0" algn="ctr">
              <a:lnSpc>
                <a:spcPts val="2250"/>
              </a:lnSpc>
              <a:buNone/>
            </a:pPr>
            <a:r>
              <a:rPr lang="en-US" sz="1800" dirty="0">
                <a:solidFill>
                  <a:srgbClr val="D4D4D1"/>
                </a:solidFill>
                <a:latin typeface="IBM Plex Sans Medium" pitchFamily="34" charset="0"/>
                <a:ea typeface="IBM Plex Sans Medium" pitchFamily="34" charset="-122"/>
                <a:cs typeface="IBM Plex Sans Medium" pitchFamily="34" charset="-120"/>
              </a:rPr>
              <a:t>Strategic Planning</a:t>
            </a:r>
            <a:endParaRPr lang="en-US" sz="1800" dirty="0"/>
          </a:p>
        </p:txBody>
      </p:sp>
      <p:sp>
        <p:nvSpPr>
          <p:cNvPr id="16" name="Text 13"/>
          <p:cNvSpPr/>
          <p:nvPr/>
        </p:nvSpPr>
        <p:spPr>
          <a:xfrm>
            <a:off x="9581317" y="6936452"/>
            <a:ext cx="4151114" cy="270748"/>
          </a:xfrm>
          <a:prstGeom prst="rect">
            <a:avLst/>
          </a:prstGeom>
          <a:noFill/>
          <a:ln/>
        </p:spPr>
        <p:txBody>
          <a:bodyPr wrap="none" lIns="0" tIns="0" rIns="0" bIns="0" rtlCol="0" anchor="t"/>
          <a:lstStyle/>
          <a:p>
            <a:pPr marL="0" indent="0" algn="ctr">
              <a:lnSpc>
                <a:spcPts val="2100"/>
              </a:lnSpc>
              <a:buNone/>
            </a:pPr>
            <a:r>
              <a:rPr lang="en-US" sz="1450" dirty="0">
                <a:solidFill>
                  <a:srgbClr val="D4D4D1"/>
                </a:solidFill>
                <a:latin typeface="Roboto" pitchFamily="34" charset="0"/>
                <a:ea typeface="Roboto" pitchFamily="34" charset="-122"/>
                <a:cs typeface="Roboto" pitchFamily="34" charset="-120"/>
              </a:rPr>
              <a:t>Data-backed forecasting and allocation</a:t>
            </a:r>
            <a:endParaRPr lang="en-US" sz="1450" dirty="0"/>
          </a:p>
        </p:txBody>
      </p:sp>
      <p:sp>
        <p:nvSpPr>
          <p:cNvPr id="17" name="Rectangle 16"/>
          <p:cNvSpPr/>
          <p:nvPr/>
        </p:nvSpPr>
        <p:spPr>
          <a:xfrm>
            <a:off x="12819341" y="7786468"/>
            <a:ext cx="1705551" cy="330590"/>
          </a:xfrm>
          <a:prstGeom prst="rect">
            <a:avLst/>
          </a:prstGeom>
          <a:solidFill>
            <a:srgbClr val="292C32"/>
          </a:solidFill>
          <a:ln>
            <a:solidFill>
              <a:srgbClr val="292C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746165"/>
            <a:ext cx="7244239" cy="708779"/>
          </a:xfrm>
          <a:prstGeom prst="rect">
            <a:avLst/>
          </a:prstGeom>
          <a:noFill/>
          <a:ln/>
        </p:spPr>
        <p:txBody>
          <a:bodyPr wrap="none" lIns="0" tIns="0" rIns="0" bIns="0" rtlCol="0" anchor="t"/>
          <a:lstStyle/>
          <a:p>
            <a:pPr marL="0" indent="0" algn="l">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Key Performance Indicators</a:t>
            </a:r>
            <a:endParaRPr lang="en-US" sz="4450" dirty="0"/>
          </a:p>
        </p:txBody>
      </p:sp>
      <p:sp>
        <p:nvSpPr>
          <p:cNvPr id="3" name="Text 1"/>
          <p:cNvSpPr/>
          <p:nvPr/>
        </p:nvSpPr>
        <p:spPr>
          <a:xfrm>
            <a:off x="793790" y="1908572"/>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Three critical categories measuring supply chain health and operational efficiency</a:t>
            </a:r>
            <a:endParaRPr lang="en-US" sz="1750" dirty="0"/>
          </a:p>
        </p:txBody>
      </p:sp>
      <p:sp>
        <p:nvSpPr>
          <p:cNvPr id="4" name="Shape 2"/>
          <p:cNvSpPr/>
          <p:nvPr/>
        </p:nvSpPr>
        <p:spPr>
          <a:xfrm>
            <a:off x="793790" y="2526625"/>
            <a:ext cx="4196358" cy="3374946"/>
          </a:xfrm>
          <a:prstGeom prst="roundRect">
            <a:avLst>
              <a:gd name="adj" fmla="val 1008"/>
            </a:avLst>
          </a:prstGeom>
          <a:solidFill>
            <a:srgbClr val="292C32"/>
          </a:solidFill>
          <a:ln w="30480">
            <a:solidFill>
              <a:srgbClr val="61646A"/>
            </a:solidFill>
            <a:prstDash val="solid"/>
          </a:ln>
        </p:spPr>
      </p:sp>
      <p:sp>
        <p:nvSpPr>
          <p:cNvPr id="5" name="Shape 3"/>
          <p:cNvSpPr/>
          <p:nvPr/>
        </p:nvSpPr>
        <p:spPr>
          <a:xfrm>
            <a:off x="824270" y="2557105"/>
            <a:ext cx="4135398" cy="680442"/>
          </a:xfrm>
          <a:prstGeom prst="rect">
            <a:avLst/>
          </a:prstGeom>
          <a:solidFill>
            <a:srgbClr val="484B51"/>
          </a:solidFill>
          <a:ln/>
        </p:spPr>
      </p:sp>
      <p:sp>
        <p:nvSpPr>
          <p:cNvPr id="6" name="Text 4"/>
          <p:cNvSpPr/>
          <p:nvPr/>
        </p:nvSpPr>
        <p:spPr>
          <a:xfrm>
            <a:off x="2721888" y="2684621"/>
            <a:ext cx="340162" cy="425291"/>
          </a:xfrm>
          <a:prstGeom prst="rect">
            <a:avLst/>
          </a:prstGeom>
          <a:noFill/>
          <a:ln/>
        </p:spPr>
        <p:txBody>
          <a:bodyPr wrap="none" lIns="0" tIns="0" rIns="0" bIns="0" rtlCol="0" anchor="t"/>
          <a:lstStyle/>
          <a:p>
            <a:pPr marL="0" indent="0" algn="l">
              <a:lnSpc>
                <a:spcPts val="2650"/>
              </a:lnSpc>
              <a:buNone/>
            </a:pPr>
            <a:r>
              <a:rPr lang="en-US" sz="2650" dirty="0">
                <a:solidFill>
                  <a:srgbClr val="D4D4D1"/>
                </a:solidFill>
                <a:latin typeface="IBM Plex Sans Medium" pitchFamily="34" charset="0"/>
                <a:ea typeface="IBM Plex Sans Medium" pitchFamily="34" charset="-122"/>
                <a:cs typeface="IBM Plex Sans Medium" pitchFamily="34" charset="-120"/>
              </a:rPr>
              <a:t>1</a:t>
            </a:r>
            <a:endParaRPr lang="en-US" sz="2650" dirty="0"/>
          </a:p>
        </p:txBody>
      </p:sp>
      <p:sp>
        <p:nvSpPr>
          <p:cNvPr id="7" name="Text 5"/>
          <p:cNvSpPr/>
          <p:nvPr/>
        </p:nvSpPr>
        <p:spPr>
          <a:xfrm>
            <a:off x="1051084" y="346436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Sales Performance</a:t>
            </a:r>
            <a:endParaRPr lang="en-US" sz="2200" dirty="0"/>
          </a:p>
        </p:txBody>
      </p:sp>
      <p:sp>
        <p:nvSpPr>
          <p:cNvPr id="8" name="Text 6"/>
          <p:cNvSpPr/>
          <p:nvPr/>
        </p:nvSpPr>
        <p:spPr>
          <a:xfrm>
            <a:off x="1051084" y="3954780"/>
            <a:ext cx="3681770" cy="145169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D4D4D1"/>
                </a:solidFill>
                <a:latin typeface="Roboto" pitchFamily="34" charset="0"/>
                <a:ea typeface="Roboto" pitchFamily="34" charset="-122"/>
                <a:cs typeface="Roboto" pitchFamily="34" charset="-120"/>
              </a:rPr>
              <a:t>Total Sales Revenue</a:t>
            </a:r>
            <a:endParaRPr lang="en-US" sz="1750" dirty="0"/>
          </a:p>
          <a:p>
            <a:pPr marL="342900" indent="-342900" algn="l">
              <a:lnSpc>
                <a:spcPts val="2850"/>
              </a:lnSpc>
              <a:buSzPct val="100000"/>
              <a:buChar char="•"/>
            </a:pPr>
            <a:r>
              <a:rPr lang="en-US" sz="1750" dirty="0">
                <a:solidFill>
                  <a:srgbClr val="D4D4D1"/>
                </a:solidFill>
                <a:latin typeface="Roboto" pitchFamily="34" charset="0"/>
                <a:ea typeface="Roboto" pitchFamily="34" charset="-122"/>
                <a:cs typeface="Roboto" pitchFamily="34" charset="-120"/>
              </a:rPr>
              <a:t>Average Order Value</a:t>
            </a:r>
            <a:endParaRPr lang="en-US" sz="1750" dirty="0"/>
          </a:p>
          <a:p>
            <a:pPr marL="342900" indent="-342900" algn="l">
              <a:lnSpc>
                <a:spcPts val="2850"/>
              </a:lnSpc>
              <a:buSzPct val="100000"/>
              <a:buChar char="•"/>
            </a:pPr>
            <a:r>
              <a:rPr lang="en-US" sz="1750" dirty="0">
                <a:solidFill>
                  <a:srgbClr val="D4D4D1"/>
                </a:solidFill>
                <a:latin typeface="Roboto" pitchFamily="34" charset="0"/>
                <a:ea typeface="Roboto" pitchFamily="34" charset="-122"/>
                <a:cs typeface="Roboto" pitchFamily="34" charset="-120"/>
              </a:rPr>
              <a:t>Sales Growth Trends</a:t>
            </a:r>
            <a:endParaRPr lang="en-US" sz="1750" dirty="0"/>
          </a:p>
          <a:p>
            <a:pPr marL="342900" indent="-342900" algn="l">
              <a:lnSpc>
                <a:spcPts val="2850"/>
              </a:lnSpc>
              <a:buSzPct val="100000"/>
              <a:buChar char="•"/>
            </a:pPr>
            <a:r>
              <a:rPr lang="en-US" sz="1750" dirty="0">
                <a:solidFill>
                  <a:srgbClr val="D4D4D1"/>
                </a:solidFill>
                <a:latin typeface="Roboto" pitchFamily="34" charset="0"/>
                <a:ea typeface="Roboto" pitchFamily="34" charset="-122"/>
                <a:cs typeface="Roboto" pitchFamily="34" charset="-120"/>
              </a:rPr>
              <a:t>Customer Acquisition</a:t>
            </a:r>
            <a:endParaRPr lang="en-US" sz="1750" dirty="0"/>
          </a:p>
        </p:txBody>
      </p:sp>
      <p:sp>
        <p:nvSpPr>
          <p:cNvPr id="9" name="Shape 7"/>
          <p:cNvSpPr/>
          <p:nvPr/>
        </p:nvSpPr>
        <p:spPr>
          <a:xfrm>
            <a:off x="5216962" y="2526625"/>
            <a:ext cx="4196358" cy="3374946"/>
          </a:xfrm>
          <a:prstGeom prst="roundRect">
            <a:avLst>
              <a:gd name="adj" fmla="val 1008"/>
            </a:avLst>
          </a:prstGeom>
          <a:solidFill>
            <a:srgbClr val="292C32"/>
          </a:solidFill>
          <a:ln w="30480">
            <a:solidFill>
              <a:srgbClr val="61646A"/>
            </a:solidFill>
            <a:prstDash val="solid"/>
          </a:ln>
        </p:spPr>
      </p:sp>
      <p:sp>
        <p:nvSpPr>
          <p:cNvPr id="10" name="Shape 8"/>
          <p:cNvSpPr/>
          <p:nvPr/>
        </p:nvSpPr>
        <p:spPr>
          <a:xfrm>
            <a:off x="5247442" y="2557105"/>
            <a:ext cx="4135398" cy="680442"/>
          </a:xfrm>
          <a:prstGeom prst="rect">
            <a:avLst/>
          </a:prstGeom>
          <a:solidFill>
            <a:srgbClr val="484B51"/>
          </a:solidFill>
          <a:ln/>
        </p:spPr>
      </p:sp>
      <p:sp>
        <p:nvSpPr>
          <p:cNvPr id="11" name="Text 9"/>
          <p:cNvSpPr/>
          <p:nvPr/>
        </p:nvSpPr>
        <p:spPr>
          <a:xfrm>
            <a:off x="7145060" y="2684621"/>
            <a:ext cx="340162" cy="425291"/>
          </a:xfrm>
          <a:prstGeom prst="rect">
            <a:avLst/>
          </a:prstGeom>
          <a:noFill/>
          <a:ln/>
        </p:spPr>
        <p:txBody>
          <a:bodyPr wrap="none" lIns="0" tIns="0" rIns="0" bIns="0" rtlCol="0" anchor="t"/>
          <a:lstStyle/>
          <a:p>
            <a:pPr marL="0" indent="0" algn="l">
              <a:lnSpc>
                <a:spcPts val="2650"/>
              </a:lnSpc>
              <a:buNone/>
            </a:pPr>
            <a:r>
              <a:rPr lang="en-US" sz="2650" dirty="0">
                <a:solidFill>
                  <a:srgbClr val="D4D4D1"/>
                </a:solidFill>
                <a:latin typeface="IBM Plex Sans Medium" pitchFamily="34" charset="0"/>
                <a:ea typeface="IBM Plex Sans Medium" pitchFamily="34" charset="-122"/>
                <a:cs typeface="IBM Plex Sans Medium" pitchFamily="34" charset="-120"/>
              </a:rPr>
              <a:t>2</a:t>
            </a:r>
            <a:endParaRPr lang="en-US" sz="2650" dirty="0"/>
          </a:p>
        </p:txBody>
      </p:sp>
      <p:sp>
        <p:nvSpPr>
          <p:cNvPr id="12" name="Text 10"/>
          <p:cNvSpPr/>
          <p:nvPr/>
        </p:nvSpPr>
        <p:spPr>
          <a:xfrm>
            <a:off x="5474256" y="3464362"/>
            <a:ext cx="3001208"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Inventory Performance</a:t>
            </a:r>
            <a:endParaRPr lang="en-US" sz="2200" dirty="0"/>
          </a:p>
        </p:txBody>
      </p:sp>
      <p:sp>
        <p:nvSpPr>
          <p:cNvPr id="13" name="Text 11"/>
          <p:cNvSpPr/>
          <p:nvPr/>
        </p:nvSpPr>
        <p:spPr>
          <a:xfrm>
            <a:off x="5474256" y="3954780"/>
            <a:ext cx="3681770" cy="145169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D4D4D1"/>
                </a:solidFill>
                <a:latin typeface="Roboto" pitchFamily="34" charset="0"/>
                <a:ea typeface="Roboto" pitchFamily="34" charset="-122"/>
                <a:cs typeface="Roboto" pitchFamily="34" charset="-120"/>
              </a:rPr>
              <a:t>Inventory Value</a:t>
            </a:r>
            <a:endParaRPr lang="en-US" sz="1750" dirty="0"/>
          </a:p>
          <a:p>
            <a:pPr marL="342900" indent="-342900" algn="l">
              <a:lnSpc>
                <a:spcPts val="2850"/>
              </a:lnSpc>
              <a:buSzPct val="100000"/>
              <a:buChar char="•"/>
            </a:pPr>
            <a:r>
              <a:rPr lang="en-US" sz="1750" dirty="0">
                <a:solidFill>
                  <a:srgbClr val="D4D4D1"/>
                </a:solidFill>
                <a:latin typeface="Roboto" pitchFamily="34" charset="0"/>
                <a:ea typeface="Roboto" pitchFamily="34" charset="-122"/>
                <a:cs typeface="Roboto" pitchFamily="34" charset="-120"/>
              </a:rPr>
              <a:t>Total Inventory Units</a:t>
            </a:r>
            <a:endParaRPr lang="en-US" sz="1750" dirty="0"/>
          </a:p>
          <a:p>
            <a:pPr marL="342900" indent="-342900" algn="l">
              <a:lnSpc>
                <a:spcPts val="2850"/>
              </a:lnSpc>
              <a:buSzPct val="100000"/>
              <a:buChar char="•"/>
            </a:pPr>
            <a:r>
              <a:rPr lang="en-US" sz="1750" dirty="0">
                <a:solidFill>
                  <a:srgbClr val="D4D4D1"/>
                </a:solidFill>
                <a:latin typeface="Roboto" pitchFamily="34" charset="0"/>
                <a:ea typeface="Roboto" pitchFamily="34" charset="-122"/>
                <a:cs typeface="Roboto" pitchFamily="34" charset="-120"/>
              </a:rPr>
              <a:t>Inventory Turnover Ratio</a:t>
            </a:r>
            <a:endParaRPr lang="en-US" sz="1750" dirty="0"/>
          </a:p>
          <a:p>
            <a:pPr marL="342900" indent="-342900" algn="l">
              <a:lnSpc>
                <a:spcPts val="2850"/>
              </a:lnSpc>
              <a:buSzPct val="100000"/>
              <a:buChar char="•"/>
            </a:pPr>
            <a:r>
              <a:rPr lang="en-US" sz="1750" dirty="0">
                <a:solidFill>
                  <a:srgbClr val="D4D4D1"/>
                </a:solidFill>
                <a:latin typeface="Roboto" pitchFamily="34" charset="0"/>
                <a:ea typeface="Roboto" pitchFamily="34" charset="-122"/>
                <a:cs typeface="Roboto" pitchFamily="34" charset="-120"/>
              </a:rPr>
              <a:t>Product-wise Contribution</a:t>
            </a:r>
            <a:endParaRPr lang="en-US" sz="1750" dirty="0"/>
          </a:p>
        </p:txBody>
      </p:sp>
      <p:sp>
        <p:nvSpPr>
          <p:cNvPr id="14" name="Shape 12"/>
          <p:cNvSpPr/>
          <p:nvPr/>
        </p:nvSpPr>
        <p:spPr>
          <a:xfrm>
            <a:off x="9640133" y="2526625"/>
            <a:ext cx="4196358" cy="3374946"/>
          </a:xfrm>
          <a:prstGeom prst="roundRect">
            <a:avLst>
              <a:gd name="adj" fmla="val 1008"/>
            </a:avLst>
          </a:prstGeom>
          <a:solidFill>
            <a:srgbClr val="292C32"/>
          </a:solidFill>
          <a:ln w="30480">
            <a:solidFill>
              <a:srgbClr val="61646A"/>
            </a:solidFill>
            <a:prstDash val="solid"/>
          </a:ln>
        </p:spPr>
      </p:sp>
      <p:sp>
        <p:nvSpPr>
          <p:cNvPr id="15" name="Shape 13"/>
          <p:cNvSpPr/>
          <p:nvPr/>
        </p:nvSpPr>
        <p:spPr>
          <a:xfrm>
            <a:off x="9670613" y="2557105"/>
            <a:ext cx="4135398" cy="680442"/>
          </a:xfrm>
          <a:prstGeom prst="rect">
            <a:avLst/>
          </a:prstGeom>
          <a:solidFill>
            <a:srgbClr val="484B51"/>
          </a:solidFill>
          <a:ln/>
        </p:spPr>
      </p:sp>
      <p:sp>
        <p:nvSpPr>
          <p:cNvPr id="16" name="Text 14"/>
          <p:cNvSpPr/>
          <p:nvPr/>
        </p:nvSpPr>
        <p:spPr>
          <a:xfrm>
            <a:off x="11568232" y="2684621"/>
            <a:ext cx="340162" cy="425291"/>
          </a:xfrm>
          <a:prstGeom prst="rect">
            <a:avLst/>
          </a:prstGeom>
          <a:noFill/>
          <a:ln/>
        </p:spPr>
        <p:txBody>
          <a:bodyPr wrap="none" lIns="0" tIns="0" rIns="0" bIns="0" rtlCol="0" anchor="t"/>
          <a:lstStyle/>
          <a:p>
            <a:pPr marL="0" indent="0" algn="l">
              <a:lnSpc>
                <a:spcPts val="2650"/>
              </a:lnSpc>
              <a:buNone/>
            </a:pPr>
            <a:r>
              <a:rPr lang="en-US" sz="2650" dirty="0">
                <a:solidFill>
                  <a:srgbClr val="D4D4D1"/>
                </a:solidFill>
                <a:latin typeface="IBM Plex Sans Medium" pitchFamily="34" charset="0"/>
                <a:ea typeface="IBM Plex Sans Medium" pitchFamily="34" charset="-122"/>
                <a:cs typeface="IBM Plex Sans Medium" pitchFamily="34" charset="-120"/>
              </a:rPr>
              <a:t>3</a:t>
            </a:r>
            <a:endParaRPr lang="en-US" sz="2650" dirty="0"/>
          </a:p>
        </p:txBody>
      </p:sp>
      <p:sp>
        <p:nvSpPr>
          <p:cNvPr id="17" name="Text 15"/>
          <p:cNvSpPr/>
          <p:nvPr/>
        </p:nvSpPr>
        <p:spPr>
          <a:xfrm>
            <a:off x="9897427" y="3464362"/>
            <a:ext cx="3035498"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Supply Chain Efficiency</a:t>
            </a:r>
            <a:endParaRPr lang="en-US" sz="2200" dirty="0"/>
          </a:p>
        </p:txBody>
      </p:sp>
      <p:sp>
        <p:nvSpPr>
          <p:cNvPr id="18" name="Text 16"/>
          <p:cNvSpPr/>
          <p:nvPr/>
        </p:nvSpPr>
        <p:spPr>
          <a:xfrm>
            <a:off x="9897427" y="3954780"/>
            <a:ext cx="3681770" cy="145169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D4D4D1"/>
                </a:solidFill>
                <a:latin typeface="Roboto" pitchFamily="34" charset="0"/>
                <a:ea typeface="Roboto" pitchFamily="34" charset="-122"/>
                <a:cs typeface="Roboto" pitchFamily="34" charset="-120"/>
              </a:rPr>
              <a:t>Stock on Hand</a:t>
            </a:r>
            <a:endParaRPr lang="en-US" sz="1750" dirty="0"/>
          </a:p>
          <a:p>
            <a:pPr marL="342900" indent="-342900" algn="l">
              <a:lnSpc>
                <a:spcPts val="2850"/>
              </a:lnSpc>
              <a:buSzPct val="100000"/>
              <a:buChar char="•"/>
            </a:pPr>
            <a:r>
              <a:rPr lang="en-US" sz="1750" dirty="0">
                <a:solidFill>
                  <a:srgbClr val="D4D4D1"/>
                </a:solidFill>
                <a:latin typeface="Roboto" pitchFamily="34" charset="0"/>
                <a:ea typeface="Roboto" pitchFamily="34" charset="-122"/>
                <a:cs typeface="Roboto" pitchFamily="34" charset="-120"/>
              </a:rPr>
              <a:t>Reorder Status</a:t>
            </a:r>
            <a:endParaRPr lang="en-US" sz="1750" dirty="0"/>
          </a:p>
          <a:p>
            <a:pPr marL="342900" indent="-342900" algn="l">
              <a:lnSpc>
                <a:spcPts val="2850"/>
              </a:lnSpc>
              <a:buSzPct val="100000"/>
              <a:buChar char="•"/>
            </a:pPr>
            <a:r>
              <a:rPr lang="en-US" sz="1750" dirty="0">
                <a:solidFill>
                  <a:srgbClr val="D4D4D1"/>
                </a:solidFill>
                <a:latin typeface="Roboto" pitchFamily="34" charset="0"/>
                <a:ea typeface="Roboto" pitchFamily="34" charset="-122"/>
                <a:cs typeface="Roboto" pitchFamily="34" charset="-120"/>
              </a:rPr>
              <a:t>Cost per Unit</a:t>
            </a:r>
            <a:endParaRPr lang="en-US" sz="1750" dirty="0"/>
          </a:p>
          <a:p>
            <a:pPr marL="342900" indent="-342900" algn="l">
              <a:lnSpc>
                <a:spcPts val="2850"/>
              </a:lnSpc>
              <a:buSzPct val="100000"/>
              <a:buChar char="•"/>
            </a:pPr>
            <a:r>
              <a:rPr lang="en-US" sz="1750" dirty="0">
                <a:solidFill>
                  <a:srgbClr val="D4D4D1"/>
                </a:solidFill>
                <a:latin typeface="Roboto" pitchFamily="34" charset="0"/>
                <a:ea typeface="Roboto" pitchFamily="34" charset="-122"/>
                <a:cs typeface="Roboto" pitchFamily="34" charset="-120"/>
              </a:rPr>
              <a:t>Delivery Lead Time</a:t>
            </a:r>
            <a:endParaRPr lang="en-US" sz="1750" dirty="0"/>
          </a:p>
        </p:txBody>
      </p:sp>
      <p:sp>
        <p:nvSpPr>
          <p:cNvPr id="19" name="Shape 17"/>
          <p:cNvSpPr/>
          <p:nvPr/>
        </p:nvSpPr>
        <p:spPr>
          <a:xfrm>
            <a:off x="793790" y="5443326"/>
            <a:ext cx="13042821" cy="1326713"/>
          </a:xfrm>
          <a:prstGeom prst="roundRect">
            <a:avLst>
              <a:gd name="adj" fmla="val 2565"/>
            </a:avLst>
          </a:prstGeom>
          <a:solidFill>
            <a:srgbClr val="4D1F00"/>
          </a:solidFill>
          <a:ln/>
        </p:spPr>
      </p:sp>
      <p:pic>
        <p:nvPicPr>
          <p:cNvPr id="20" name="Image 0" descr="preencoded.png"/>
          <p:cNvPicPr>
            <a:picLocks noChangeAspect="1"/>
          </p:cNvPicPr>
          <p:nvPr/>
        </p:nvPicPr>
        <p:blipFill>
          <a:blip r:embed="rId3"/>
          <a:stretch>
            <a:fillRect/>
          </a:stretch>
        </p:blipFill>
        <p:spPr>
          <a:xfrm>
            <a:off x="1020604" y="5787417"/>
            <a:ext cx="283488" cy="226814"/>
          </a:xfrm>
          <a:prstGeom prst="rect">
            <a:avLst/>
          </a:prstGeom>
        </p:spPr>
      </p:pic>
      <p:sp>
        <p:nvSpPr>
          <p:cNvPr id="21" name="Text 18"/>
          <p:cNvSpPr/>
          <p:nvPr/>
        </p:nvSpPr>
        <p:spPr>
          <a:xfrm>
            <a:off x="1530906" y="5726814"/>
            <a:ext cx="12078891" cy="725805"/>
          </a:xfrm>
          <a:prstGeom prst="rect">
            <a:avLst/>
          </a:prstGeom>
          <a:noFill/>
          <a:ln/>
        </p:spPr>
        <p:txBody>
          <a:bodyPr wrap="square" lIns="0" tIns="0" rIns="0" bIns="0" rtlCol="0" anchor="t"/>
          <a:lstStyle/>
          <a:p>
            <a:pPr marL="0" indent="0" algn="l">
              <a:lnSpc>
                <a:spcPts val="2850"/>
              </a:lnSpc>
              <a:buNone/>
            </a:pPr>
            <a:r>
              <a:rPr lang="en-US" sz="1750" b="1" dirty="0">
                <a:solidFill>
                  <a:srgbClr val="FFFFFF"/>
                </a:solidFill>
                <a:latin typeface="Roboto" pitchFamily="34" charset="0"/>
                <a:ea typeface="Roboto" pitchFamily="34" charset="-122"/>
                <a:cs typeface="Roboto" pitchFamily="34" charset="-120"/>
              </a:rPr>
              <a:t>Business Relevance:</a:t>
            </a:r>
            <a:r>
              <a:rPr lang="en-US" sz="1750" dirty="0">
                <a:solidFill>
                  <a:srgbClr val="FFFFFF"/>
                </a:solidFill>
                <a:latin typeface="Roboto" pitchFamily="34" charset="0"/>
                <a:ea typeface="Roboto" pitchFamily="34" charset="-122"/>
                <a:cs typeface="Roboto" pitchFamily="34" charset="-120"/>
              </a:rPr>
              <a:t> These KPIs enable cost control, demand alignment, and operational efficiency tracking across the supply chain</a:t>
            </a:r>
            <a:endParaRPr lang="en-US" sz="1750" dirty="0"/>
          </a:p>
        </p:txBody>
      </p:sp>
      <p:sp>
        <p:nvSpPr>
          <p:cNvPr id="22" name="Rectangle 21"/>
          <p:cNvSpPr/>
          <p:nvPr/>
        </p:nvSpPr>
        <p:spPr>
          <a:xfrm>
            <a:off x="12864905" y="7744265"/>
            <a:ext cx="1659987" cy="407963"/>
          </a:xfrm>
          <a:prstGeom prst="rect">
            <a:avLst/>
          </a:prstGeom>
          <a:solidFill>
            <a:srgbClr val="292C32"/>
          </a:solidFill>
          <a:ln>
            <a:solidFill>
              <a:srgbClr val="292C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674" y="337625"/>
            <a:ext cx="13645661" cy="4860387"/>
          </a:xfrm>
          <a:prstGeom prst="rect">
            <a:avLst/>
          </a:prstGeom>
        </p:spPr>
      </p:pic>
      <p:sp>
        <p:nvSpPr>
          <p:cNvPr id="3" name="Text 0"/>
          <p:cNvSpPr/>
          <p:nvPr/>
        </p:nvSpPr>
        <p:spPr>
          <a:xfrm>
            <a:off x="667181" y="5494643"/>
            <a:ext cx="8502372" cy="708779"/>
          </a:xfrm>
          <a:prstGeom prst="rect">
            <a:avLst/>
          </a:prstGeom>
          <a:noFill/>
          <a:ln/>
        </p:spPr>
        <p:txBody>
          <a:bodyPr wrap="none" lIns="0" tIns="0" rIns="0" bIns="0" rtlCol="0" anchor="t"/>
          <a:lstStyle/>
          <a:p>
            <a:pPr marL="0" indent="0" algn="l">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Excel Dashboard: Initial Analysis</a:t>
            </a:r>
            <a:endParaRPr lang="en-US" sz="4450" dirty="0"/>
          </a:p>
        </p:txBody>
      </p:sp>
      <p:sp>
        <p:nvSpPr>
          <p:cNvPr id="4" name="Text 1"/>
          <p:cNvSpPr/>
          <p:nvPr/>
        </p:nvSpPr>
        <p:spPr>
          <a:xfrm>
            <a:off x="667181" y="6203422"/>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This comprehensive Excel dashboard visually presents key inventory data, including stock levels, sales performance, and detailed product analysis, providing immediate insights for decision-making.</a:t>
            </a:r>
            <a:endParaRPr lang="en-US" sz="1750" dirty="0"/>
          </a:p>
        </p:txBody>
      </p:sp>
      <p:sp>
        <p:nvSpPr>
          <p:cNvPr id="5" name="Rectangle 4"/>
          <p:cNvSpPr/>
          <p:nvPr/>
        </p:nvSpPr>
        <p:spPr>
          <a:xfrm>
            <a:off x="12843803" y="7716129"/>
            <a:ext cx="1688123" cy="429065"/>
          </a:xfrm>
          <a:prstGeom prst="rect">
            <a:avLst/>
          </a:prstGeom>
          <a:solidFill>
            <a:srgbClr val="292C32"/>
          </a:solidFill>
          <a:ln>
            <a:solidFill>
              <a:srgbClr val="292C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42" y="1216855"/>
            <a:ext cx="7143006" cy="5465299"/>
          </a:xfrm>
          <a:prstGeom prst="rect">
            <a:avLst/>
          </a:prstGeom>
        </p:spPr>
      </p:pic>
      <p:sp>
        <p:nvSpPr>
          <p:cNvPr id="3" name="Text 0"/>
          <p:cNvSpPr/>
          <p:nvPr/>
        </p:nvSpPr>
        <p:spPr>
          <a:xfrm>
            <a:off x="7391400" y="634942"/>
            <a:ext cx="6756797" cy="424577"/>
          </a:xfrm>
          <a:prstGeom prst="rect">
            <a:avLst/>
          </a:prstGeom>
          <a:noFill/>
          <a:ln/>
        </p:spPr>
        <p:txBody>
          <a:bodyPr wrap="none" lIns="0" tIns="0" rIns="0" bIns="0" rtlCol="0" anchor="t"/>
          <a:lstStyle/>
          <a:p>
            <a:pPr marL="0" indent="0" algn="l">
              <a:lnSpc>
                <a:spcPts val="3300"/>
              </a:lnSpc>
              <a:buNone/>
            </a:pPr>
            <a:r>
              <a:rPr lang="en-US" sz="2650" dirty="0">
                <a:solidFill>
                  <a:srgbClr val="F3F3F2"/>
                </a:solidFill>
                <a:latin typeface="IBM Plex Sans Medium" pitchFamily="34" charset="0"/>
                <a:ea typeface="IBM Plex Sans Medium" pitchFamily="34" charset="-122"/>
                <a:cs typeface="IBM Plex Sans Medium" pitchFamily="34" charset="-120"/>
              </a:rPr>
              <a:t>Tableau Dashboard: Interactive Exploration</a:t>
            </a:r>
            <a:endParaRPr lang="en-US" sz="2650" dirty="0"/>
          </a:p>
        </p:txBody>
      </p:sp>
      <p:sp>
        <p:nvSpPr>
          <p:cNvPr id="4" name="Text 1"/>
          <p:cNvSpPr/>
          <p:nvPr/>
        </p:nvSpPr>
        <p:spPr>
          <a:xfrm>
            <a:off x="7466171" y="1134538"/>
            <a:ext cx="6588919" cy="173712"/>
          </a:xfrm>
          <a:prstGeom prst="rect">
            <a:avLst/>
          </a:prstGeom>
          <a:noFill/>
          <a:ln/>
        </p:spPr>
        <p:txBody>
          <a:bodyPr wrap="none" lIns="0" tIns="0" rIns="0" bIns="0" rtlCol="0" anchor="t"/>
          <a:lstStyle/>
          <a:p>
            <a:pPr marL="0" indent="0" algn="l">
              <a:lnSpc>
                <a:spcPts val="1350"/>
              </a:lnSpc>
              <a:buNone/>
            </a:pPr>
            <a:r>
              <a:rPr lang="en-US" sz="1050" dirty="0">
                <a:solidFill>
                  <a:srgbClr val="D4D4D1"/>
                </a:solidFill>
                <a:latin typeface="Roboto" pitchFamily="34" charset="0"/>
                <a:ea typeface="Roboto" pitchFamily="34" charset="-122"/>
                <a:cs typeface="Roboto" pitchFamily="34" charset="-120"/>
              </a:rPr>
              <a:t>Tableau enabled deep-dive analysis through interactive filtering and compelling visual storytelling</a:t>
            </a:r>
            <a:endParaRPr lang="en-US" sz="1050" dirty="0"/>
          </a:p>
        </p:txBody>
      </p:sp>
      <p:pic>
        <p:nvPicPr>
          <p:cNvPr id="5" name="Image 1" descr="preencoded.png"/>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490102" y="1440469"/>
            <a:ext cx="339566" cy="339566"/>
          </a:xfrm>
          <a:prstGeom prst="rect">
            <a:avLst/>
          </a:prstGeom>
        </p:spPr>
      </p:pic>
      <p:sp>
        <p:nvSpPr>
          <p:cNvPr id="6" name="Text 2"/>
          <p:cNvSpPr/>
          <p:nvPr/>
        </p:nvSpPr>
        <p:spPr>
          <a:xfrm>
            <a:off x="7466171" y="1797592"/>
            <a:ext cx="2156103" cy="212169"/>
          </a:xfrm>
          <a:prstGeom prst="rect">
            <a:avLst/>
          </a:prstGeom>
          <a:noFill/>
          <a:ln/>
        </p:spPr>
        <p:txBody>
          <a:bodyPr wrap="none" lIns="0" tIns="0" rIns="0" bIns="0" rtlCol="0" anchor="t"/>
          <a:lstStyle/>
          <a:p>
            <a:pPr marL="0" indent="0" algn="l">
              <a:lnSpc>
                <a:spcPts val="1650"/>
              </a:lnSpc>
              <a:buNone/>
            </a:pPr>
            <a:r>
              <a:rPr lang="en-US" sz="1300" dirty="0">
                <a:solidFill>
                  <a:srgbClr val="D4D4D1"/>
                </a:solidFill>
                <a:latin typeface="IBM Plex Sans Medium" pitchFamily="34" charset="0"/>
                <a:ea typeface="IBM Plex Sans Medium" pitchFamily="34" charset="-122"/>
                <a:cs typeface="IBM Plex Sans Medium" pitchFamily="34" charset="-120"/>
              </a:rPr>
              <a:t>Product Performance Views</a:t>
            </a:r>
            <a:endParaRPr lang="en-US" sz="1300" dirty="0"/>
          </a:p>
        </p:txBody>
      </p:sp>
      <p:sp>
        <p:nvSpPr>
          <p:cNvPr id="7" name="Text 3"/>
          <p:cNvSpPr/>
          <p:nvPr/>
        </p:nvSpPr>
        <p:spPr>
          <a:xfrm>
            <a:off x="7481841" y="2030481"/>
            <a:ext cx="9374981" cy="173712"/>
          </a:xfrm>
          <a:prstGeom prst="rect">
            <a:avLst/>
          </a:prstGeom>
          <a:noFill/>
          <a:ln/>
        </p:spPr>
        <p:txBody>
          <a:bodyPr wrap="none" lIns="0" tIns="0" rIns="0" bIns="0" rtlCol="0" anchor="t"/>
          <a:lstStyle/>
          <a:p>
            <a:pPr marL="0" indent="0" algn="l">
              <a:lnSpc>
                <a:spcPts val="1350"/>
              </a:lnSpc>
              <a:buNone/>
            </a:pPr>
            <a:r>
              <a:rPr lang="en-US" sz="1050" dirty="0">
                <a:solidFill>
                  <a:srgbClr val="D4D4D1"/>
                </a:solidFill>
                <a:latin typeface="Roboto" pitchFamily="34" charset="0"/>
                <a:ea typeface="Roboto" pitchFamily="34" charset="-122"/>
                <a:cs typeface="Roboto" pitchFamily="34" charset="-120"/>
              </a:rPr>
              <a:t>Interactive sales and inventory analysis by product category, SKU, and margin contribution with drill-down capabilities</a:t>
            </a:r>
            <a:endParaRPr lang="en-US" sz="1050" dirty="0"/>
          </a:p>
        </p:txBody>
      </p:sp>
      <p:pic>
        <p:nvPicPr>
          <p:cNvPr id="8" name="Image 2" descr="preencoded.png"/>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7490102" y="2356601"/>
            <a:ext cx="339566" cy="339566"/>
          </a:xfrm>
          <a:prstGeom prst="rect">
            <a:avLst/>
          </a:prstGeom>
        </p:spPr>
      </p:pic>
      <p:sp>
        <p:nvSpPr>
          <p:cNvPr id="9" name="Text 4"/>
          <p:cNvSpPr/>
          <p:nvPr/>
        </p:nvSpPr>
        <p:spPr>
          <a:xfrm>
            <a:off x="7466171" y="2731992"/>
            <a:ext cx="1724382" cy="212169"/>
          </a:xfrm>
          <a:prstGeom prst="rect">
            <a:avLst/>
          </a:prstGeom>
          <a:noFill/>
          <a:ln/>
        </p:spPr>
        <p:txBody>
          <a:bodyPr wrap="none" lIns="0" tIns="0" rIns="0" bIns="0" rtlCol="0" anchor="t"/>
          <a:lstStyle/>
          <a:p>
            <a:pPr marL="0" indent="0" algn="l">
              <a:lnSpc>
                <a:spcPts val="1650"/>
              </a:lnSpc>
              <a:buNone/>
            </a:pPr>
            <a:r>
              <a:rPr lang="en-US" sz="1300" dirty="0">
                <a:solidFill>
                  <a:srgbClr val="D4D4D1"/>
                </a:solidFill>
                <a:latin typeface="IBM Plex Sans Medium" pitchFamily="34" charset="0"/>
                <a:ea typeface="IBM Plex Sans Medium" pitchFamily="34" charset="-122"/>
                <a:cs typeface="IBM Plex Sans Medium" pitchFamily="34" charset="-120"/>
              </a:rPr>
              <a:t>Geographic Heatmaps</a:t>
            </a:r>
            <a:endParaRPr lang="en-US" sz="1300" dirty="0"/>
          </a:p>
        </p:txBody>
      </p:sp>
      <p:sp>
        <p:nvSpPr>
          <p:cNvPr id="10" name="Text 5"/>
          <p:cNvSpPr/>
          <p:nvPr/>
        </p:nvSpPr>
        <p:spPr>
          <a:xfrm>
            <a:off x="7466171" y="2979986"/>
            <a:ext cx="9374981" cy="173712"/>
          </a:xfrm>
          <a:prstGeom prst="rect">
            <a:avLst/>
          </a:prstGeom>
          <a:noFill/>
          <a:ln/>
        </p:spPr>
        <p:txBody>
          <a:bodyPr wrap="none" lIns="0" tIns="0" rIns="0" bIns="0" rtlCol="0" anchor="t"/>
          <a:lstStyle/>
          <a:p>
            <a:pPr marL="0" indent="0" algn="l">
              <a:lnSpc>
                <a:spcPts val="1350"/>
              </a:lnSpc>
              <a:buNone/>
            </a:pPr>
            <a:r>
              <a:rPr lang="en-US" sz="1050" dirty="0">
                <a:solidFill>
                  <a:srgbClr val="D4D4D1"/>
                </a:solidFill>
                <a:latin typeface="Roboto" pitchFamily="34" charset="0"/>
                <a:ea typeface="Roboto" pitchFamily="34" charset="-122"/>
                <a:cs typeface="Roboto" pitchFamily="34" charset="-120"/>
              </a:rPr>
              <a:t>Visual mapping of demand versus inventory distribution across regions, highlighting </a:t>
            </a:r>
            <a:endParaRPr lang="en-US" sz="1050" dirty="0" smtClean="0">
              <a:solidFill>
                <a:srgbClr val="D4D4D1"/>
              </a:solidFill>
              <a:latin typeface="Roboto" pitchFamily="34" charset="0"/>
              <a:ea typeface="Roboto" pitchFamily="34" charset="-122"/>
              <a:cs typeface="Roboto" pitchFamily="34" charset="-120"/>
            </a:endParaRPr>
          </a:p>
          <a:p>
            <a:pPr marL="0" indent="0" algn="l">
              <a:lnSpc>
                <a:spcPts val="1350"/>
              </a:lnSpc>
              <a:buNone/>
            </a:pPr>
            <a:r>
              <a:rPr lang="en-US" sz="1050" dirty="0" smtClean="0">
                <a:solidFill>
                  <a:srgbClr val="D4D4D1"/>
                </a:solidFill>
                <a:latin typeface="Roboto" pitchFamily="34" charset="0"/>
                <a:ea typeface="Roboto" pitchFamily="34" charset="-122"/>
                <a:cs typeface="Roboto" pitchFamily="34" charset="-120"/>
              </a:rPr>
              <a:t>mismatch </a:t>
            </a:r>
            <a:r>
              <a:rPr lang="en-US" sz="1050" dirty="0">
                <a:solidFill>
                  <a:srgbClr val="D4D4D1"/>
                </a:solidFill>
                <a:latin typeface="Roboto" pitchFamily="34" charset="0"/>
                <a:ea typeface="Roboto" pitchFamily="34" charset="-122"/>
                <a:cs typeface="Roboto" pitchFamily="34" charset="-120"/>
              </a:rPr>
              <a:t>areas and opportunity zones</a:t>
            </a:r>
            <a:endParaRPr lang="en-US" sz="1050" dirty="0"/>
          </a:p>
        </p:txBody>
      </p:sp>
      <p:pic>
        <p:nvPicPr>
          <p:cNvPr id="11" name="Image 3" descr="preencoded.png"/>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481841" y="3504003"/>
            <a:ext cx="339566" cy="339566"/>
          </a:xfrm>
          <a:prstGeom prst="rect">
            <a:avLst/>
          </a:prstGeom>
        </p:spPr>
      </p:pic>
      <p:sp>
        <p:nvSpPr>
          <p:cNvPr id="12" name="Text 6"/>
          <p:cNvSpPr/>
          <p:nvPr/>
        </p:nvSpPr>
        <p:spPr>
          <a:xfrm>
            <a:off x="7466171" y="3822732"/>
            <a:ext cx="1903690" cy="212169"/>
          </a:xfrm>
          <a:prstGeom prst="rect">
            <a:avLst/>
          </a:prstGeom>
          <a:noFill/>
          <a:ln/>
        </p:spPr>
        <p:txBody>
          <a:bodyPr wrap="none" lIns="0" tIns="0" rIns="0" bIns="0" rtlCol="0" anchor="t"/>
          <a:lstStyle/>
          <a:p>
            <a:pPr marL="0" indent="0" algn="l">
              <a:lnSpc>
                <a:spcPts val="1650"/>
              </a:lnSpc>
              <a:buNone/>
            </a:pPr>
            <a:r>
              <a:rPr lang="en-US" sz="1300" dirty="0">
                <a:solidFill>
                  <a:srgbClr val="D4D4D1"/>
                </a:solidFill>
                <a:latin typeface="IBM Plex Sans Medium" pitchFamily="34" charset="0"/>
                <a:ea typeface="IBM Plex Sans Medium" pitchFamily="34" charset="-122"/>
                <a:cs typeface="IBM Plex Sans Medium" pitchFamily="34" charset="-120"/>
              </a:rPr>
              <a:t>Store &amp; Region Analytics</a:t>
            </a:r>
            <a:endParaRPr lang="en-US" sz="1300" dirty="0"/>
          </a:p>
        </p:txBody>
      </p:sp>
      <p:sp>
        <p:nvSpPr>
          <p:cNvPr id="13" name="Text 7"/>
          <p:cNvSpPr/>
          <p:nvPr/>
        </p:nvSpPr>
        <p:spPr>
          <a:xfrm>
            <a:off x="7466170" y="4066693"/>
            <a:ext cx="9374981" cy="173712"/>
          </a:xfrm>
          <a:prstGeom prst="rect">
            <a:avLst/>
          </a:prstGeom>
          <a:noFill/>
          <a:ln/>
        </p:spPr>
        <p:txBody>
          <a:bodyPr wrap="none" lIns="0" tIns="0" rIns="0" bIns="0" rtlCol="0" anchor="t"/>
          <a:lstStyle/>
          <a:p>
            <a:pPr marL="0" indent="0" algn="l">
              <a:lnSpc>
                <a:spcPts val="1350"/>
              </a:lnSpc>
              <a:buNone/>
            </a:pPr>
            <a:r>
              <a:rPr lang="en-US" sz="1050" dirty="0">
                <a:solidFill>
                  <a:srgbClr val="D4D4D1"/>
                </a:solidFill>
                <a:latin typeface="Roboto" pitchFamily="34" charset="0"/>
                <a:ea typeface="Roboto" pitchFamily="34" charset="-122"/>
                <a:cs typeface="Roboto" pitchFamily="34" charset="-120"/>
              </a:rPr>
              <a:t>Performance comparison across locations with filtering by time period, product type, and business metrics</a:t>
            </a:r>
            <a:endParaRPr lang="en-US" sz="1050" dirty="0"/>
          </a:p>
        </p:txBody>
      </p:sp>
      <p:sp>
        <p:nvSpPr>
          <p:cNvPr id="14" name="Shape 8"/>
          <p:cNvSpPr/>
          <p:nvPr/>
        </p:nvSpPr>
        <p:spPr>
          <a:xfrm>
            <a:off x="7391400" y="4625454"/>
            <a:ext cx="3070741" cy="880110"/>
          </a:xfrm>
          <a:prstGeom prst="roundRect">
            <a:avLst>
              <a:gd name="adj" fmla="val 2316"/>
            </a:avLst>
          </a:prstGeom>
          <a:solidFill>
            <a:srgbClr val="484B51"/>
          </a:solidFill>
          <a:ln/>
        </p:spPr>
      </p:sp>
      <p:sp>
        <p:nvSpPr>
          <p:cNvPr id="15" name="Text 9"/>
          <p:cNvSpPr/>
          <p:nvPr/>
        </p:nvSpPr>
        <p:spPr>
          <a:xfrm>
            <a:off x="7492245" y="4815658"/>
            <a:ext cx="1698308" cy="212169"/>
          </a:xfrm>
          <a:prstGeom prst="rect">
            <a:avLst/>
          </a:prstGeom>
          <a:noFill/>
          <a:ln/>
        </p:spPr>
        <p:txBody>
          <a:bodyPr wrap="none" lIns="0" tIns="0" rIns="0" bIns="0" rtlCol="0" anchor="t"/>
          <a:lstStyle/>
          <a:p>
            <a:pPr marL="0" indent="0" algn="l">
              <a:lnSpc>
                <a:spcPts val="1650"/>
              </a:lnSpc>
              <a:buNone/>
            </a:pPr>
            <a:r>
              <a:rPr lang="en-US" sz="1300" dirty="0">
                <a:solidFill>
                  <a:srgbClr val="D4D4D1"/>
                </a:solidFill>
                <a:latin typeface="IBM Plex Sans Medium" pitchFamily="34" charset="0"/>
                <a:ea typeface="IBM Plex Sans Medium" pitchFamily="34" charset="-122"/>
                <a:cs typeface="IBM Plex Sans Medium" pitchFamily="34" charset="-120"/>
              </a:rPr>
              <a:t>Sales Concentration</a:t>
            </a:r>
            <a:endParaRPr lang="en-US" sz="1300" dirty="0"/>
          </a:p>
        </p:txBody>
      </p:sp>
      <p:sp>
        <p:nvSpPr>
          <p:cNvPr id="16" name="Text 10"/>
          <p:cNvSpPr/>
          <p:nvPr/>
        </p:nvSpPr>
        <p:spPr>
          <a:xfrm>
            <a:off x="7490102" y="5064975"/>
            <a:ext cx="2799040" cy="347424"/>
          </a:xfrm>
          <a:prstGeom prst="rect">
            <a:avLst/>
          </a:prstGeom>
          <a:noFill/>
          <a:ln/>
        </p:spPr>
        <p:txBody>
          <a:bodyPr wrap="square" lIns="0" tIns="0" rIns="0" bIns="0" rtlCol="0" anchor="t"/>
          <a:lstStyle/>
          <a:p>
            <a:pPr marL="0" indent="0" algn="l">
              <a:lnSpc>
                <a:spcPts val="1350"/>
              </a:lnSpc>
              <a:buNone/>
            </a:pPr>
            <a:r>
              <a:rPr lang="en-US" sz="1050" dirty="0">
                <a:solidFill>
                  <a:srgbClr val="D4D4D1"/>
                </a:solidFill>
                <a:latin typeface="Roboto" pitchFamily="34" charset="0"/>
                <a:ea typeface="Roboto" pitchFamily="34" charset="-122"/>
                <a:cs typeface="Roboto" pitchFamily="34" charset="-120"/>
              </a:rPr>
              <a:t>Revenue heavily weighted in few high-performing regions</a:t>
            </a:r>
            <a:endParaRPr lang="en-US" sz="1050" dirty="0"/>
          </a:p>
        </p:txBody>
      </p:sp>
      <p:sp>
        <p:nvSpPr>
          <p:cNvPr id="17" name="Shape 11"/>
          <p:cNvSpPr/>
          <p:nvPr/>
        </p:nvSpPr>
        <p:spPr>
          <a:xfrm>
            <a:off x="11023759" y="4619739"/>
            <a:ext cx="3070741" cy="880110"/>
          </a:xfrm>
          <a:prstGeom prst="roundRect">
            <a:avLst>
              <a:gd name="adj" fmla="val 2316"/>
            </a:avLst>
          </a:prstGeom>
          <a:solidFill>
            <a:srgbClr val="484B51"/>
          </a:solidFill>
          <a:ln/>
        </p:spPr>
      </p:sp>
      <p:sp>
        <p:nvSpPr>
          <p:cNvPr id="18" name="Text 12"/>
          <p:cNvSpPr/>
          <p:nvPr/>
        </p:nvSpPr>
        <p:spPr>
          <a:xfrm>
            <a:off x="11159609" y="4803993"/>
            <a:ext cx="1829753" cy="212169"/>
          </a:xfrm>
          <a:prstGeom prst="rect">
            <a:avLst/>
          </a:prstGeom>
          <a:noFill/>
          <a:ln/>
        </p:spPr>
        <p:txBody>
          <a:bodyPr wrap="none" lIns="0" tIns="0" rIns="0" bIns="0" rtlCol="0" anchor="t"/>
          <a:lstStyle/>
          <a:p>
            <a:pPr marL="0" indent="0" algn="l">
              <a:lnSpc>
                <a:spcPts val="1650"/>
              </a:lnSpc>
              <a:buNone/>
            </a:pPr>
            <a:r>
              <a:rPr lang="en-US" sz="1300" dirty="0">
                <a:solidFill>
                  <a:srgbClr val="D4D4D1"/>
                </a:solidFill>
                <a:latin typeface="IBM Plex Sans Medium" pitchFamily="34" charset="0"/>
                <a:ea typeface="IBM Plex Sans Medium" pitchFamily="34" charset="-122"/>
                <a:cs typeface="IBM Plex Sans Medium" pitchFamily="34" charset="-120"/>
              </a:rPr>
              <a:t>Low-Demand Inventory</a:t>
            </a:r>
            <a:endParaRPr lang="en-US" sz="1300" dirty="0"/>
          </a:p>
        </p:txBody>
      </p:sp>
      <p:sp>
        <p:nvSpPr>
          <p:cNvPr id="19" name="Text 13"/>
          <p:cNvSpPr/>
          <p:nvPr/>
        </p:nvSpPr>
        <p:spPr>
          <a:xfrm>
            <a:off x="11159609" y="5057239"/>
            <a:ext cx="2799040" cy="347424"/>
          </a:xfrm>
          <a:prstGeom prst="rect">
            <a:avLst/>
          </a:prstGeom>
          <a:noFill/>
          <a:ln/>
        </p:spPr>
        <p:txBody>
          <a:bodyPr wrap="square" lIns="0" tIns="0" rIns="0" bIns="0" rtlCol="0" anchor="t"/>
          <a:lstStyle/>
          <a:p>
            <a:pPr marL="0" indent="0" algn="l">
              <a:lnSpc>
                <a:spcPts val="1350"/>
              </a:lnSpc>
              <a:buNone/>
            </a:pPr>
            <a:r>
              <a:rPr lang="en-US" sz="1050" dirty="0">
                <a:solidFill>
                  <a:srgbClr val="D4D4D1"/>
                </a:solidFill>
                <a:latin typeface="Roboto" pitchFamily="34" charset="0"/>
                <a:ea typeface="Roboto" pitchFamily="34" charset="-122"/>
                <a:cs typeface="Roboto" pitchFamily="34" charset="-120"/>
              </a:rPr>
              <a:t>Stock present in areas with minimal customer demand</a:t>
            </a:r>
            <a:endParaRPr lang="en-US" sz="1050" dirty="0"/>
          </a:p>
        </p:txBody>
      </p:sp>
      <p:sp>
        <p:nvSpPr>
          <p:cNvPr id="20" name="Shape 14"/>
          <p:cNvSpPr/>
          <p:nvPr/>
        </p:nvSpPr>
        <p:spPr>
          <a:xfrm>
            <a:off x="9190553" y="5975988"/>
            <a:ext cx="3070860" cy="880110"/>
          </a:xfrm>
          <a:prstGeom prst="roundRect">
            <a:avLst>
              <a:gd name="adj" fmla="val 2316"/>
            </a:avLst>
          </a:prstGeom>
          <a:solidFill>
            <a:srgbClr val="484B51"/>
          </a:solidFill>
          <a:ln/>
        </p:spPr>
      </p:sp>
      <p:sp>
        <p:nvSpPr>
          <p:cNvPr id="21" name="Text 15"/>
          <p:cNvSpPr/>
          <p:nvPr/>
        </p:nvSpPr>
        <p:spPr>
          <a:xfrm>
            <a:off x="9326403" y="6154922"/>
            <a:ext cx="2077641" cy="212169"/>
          </a:xfrm>
          <a:prstGeom prst="rect">
            <a:avLst/>
          </a:prstGeom>
          <a:noFill/>
          <a:ln/>
        </p:spPr>
        <p:txBody>
          <a:bodyPr wrap="none" lIns="0" tIns="0" rIns="0" bIns="0" rtlCol="0" anchor="t"/>
          <a:lstStyle/>
          <a:p>
            <a:pPr marL="0" indent="0" algn="l">
              <a:lnSpc>
                <a:spcPts val="1650"/>
              </a:lnSpc>
              <a:buNone/>
            </a:pPr>
            <a:r>
              <a:rPr lang="en-US" sz="1300" dirty="0">
                <a:solidFill>
                  <a:srgbClr val="D4D4D1"/>
                </a:solidFill>
                <a:latin typeface="IBM Plex Sans Medium" pitchFamily="34" charset="0"/>
                <a:ea typeface="IBM Plex Sans Medium" pitchFamily="34" charset="-122"/>
                <a:cs typeface="IBM Plex Sans Medium" pitchFamily="34" charset="-120"/>
              </a:rPr>
              <a:t>Redistribution Opportunity</a:t>
            </a:r>
            <a:endParaRPr lang="en-US" sz="1300" dirty="0"/>
          </a:p>
        </p:txBody>
      </p:sp>
      <p:sp>
        <p:nvSpPr>
          <p:cNvPr id="22" name="Text 16"/>
          <p:cNvSpPr/>
          <p:nvPr/>
        </p:nvSpPr>
        <p:spPr>
          <a:xfrm>
            <a:off x="9326403" y="6396278"/>
            <a:ext cx="2799159" cy="347424"/>
          </a:xfrm>
          <a:prstGeom prst="rect">
            <a:avLst/>
          </a:prstGeom>
          <a:noFill/>
          <a:ln/>
        </p:spPr>
        <p:txBody>
          <a:bodyPr wrap="square" lIns="0" tIns="0" rIns="0" bIns="0" rtlCol="0" anchor="t"/>
          <a:lstStyle/>
          <a:p>
            <a:pPr marL="0" indent="0" algn="l">
              <a:lnSpc>
                <a:spcPts val="1350"/>
              </a:lnSpc>
              <a:buNone/>
            </a:pPr>
            <a:r>
              <a:rPr lang="en-US" sz="1050" dirty="0">
                <a:solidFill>
                  <a:srgbClr val="D4D4D1"/>
                </a:solidFill>
                <a:latin typeface="Roboto" pitchFamily="34" charset="0"/>
                <a:ea typeface="Roboto" pitchFamily="34" charset="-122"/>
                <a:cs typeface="Roboto" pitchFamily="34" charset="-120"/>
              </a:rPr>
              <a:t>Clear potential for inventory reallocation to high-demand zones</a:t>
            </a:r>
            <a:endParaRPr lang="en-US" sz="1050" dirty="0"/>
          </a:p>
        </p:txBody>
      </p:sp>
      <p:sp>
        <p:nvSpPr>
          <p:cNvPr id="23" name="Rectangle 22"/>
          <p:cNvSpPr/>
          <p:nvPr/>
        </p:nvSpPr>
        <p:spPr>
          <a:xfrm>
            <a:off x="12815668" y="7751298"/>
            <a:ext cx="1716258" cy="372794"/>
          </a:xfrm>
          <a:prstGeom prst="rect">
            <a:avLst/>
          </a:prstGeom>
          <a:solidFill>
            <a:srgbClr val="292C32"/>
          </a:solidFill>
          <a:ln>
            <a:solidFill>
              <a:srgbClr val="292C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287381" y="768005"/>
            <a:ext cx="5102900" cy="445056"/>
          </a:xfrm>
          <a:prstGeom prst="rect">
            <a:avLst/>
          </a:prstGeom>
          <a:noFill/>
          <a:ln/>
        </p:spPr>
        <p:txBody>
          <a:bodyPr wrap="none" lIns="0" tIns="0" rIns="0" bIns="0" rtlCol="0" anchor="t"/>
          <a:lstStyle/>
          <a:p>
            <a:pPr marL="0" indent="0" algn="l">
              <a:lnSpc>
                <a:spcPts val="3500"/>
              </a:lnSpc>
              <a:buNone/>
            </a:pPr>
            <a:r>
              <a:rPr lang="en-US" sz="2800" dirty="0">
                <a:solidFill>
                  <a:srgbClr val="F3F3F2"/>
                </a:solidFill>
                <a:latin typeface="IBM Plex Sans Medium" pitchFamily="34" charset="0"/>
                <a:ea typeface="IBM Plex Sans Medium" pitchFamily="34" charset="-122"/>
                <a:cs typeface="IBM Plex Sans Medium" pitchFamily="34" charset="-120"/>
              </a:rPr>
              <a:t>Power BI: Executive Monitoring</a:t>
            </a:r>
            <a:endParaRPr lang="en-US" sz="2800" dirty="0"/>
          </a:p>
        </p:txBody>
      </p:sp>
      <p:sp>
        <p:nvSpPr>
          <p:cNvPr id="4" name="Text 1"/>
          <p:cNvSpPr/>
          <p:nvPr/>
        </p:nvSpPr>
        <p:spPr>
          <a:xfrm>
            <a:off x="322898" y="1275550"/>
            <a:ext cx="2136338" cy="266938"/>
          </a:xfrm>
          <a:prstGeom prst="rect">
            <a:avLst/>
          </a:prstGeom>
          <a:noFill/>
          <a:ln/>
        </p:spPr>
        <p:txBody>
          <a:bodyPr wrap="none" lIns="0" tIns="0" rIns="0" bIns="0" rtlCol="0" anchor="t"/>
          <a:lstStyle/>
          <a:p>
            <a:pPr marL="0" indent="0" algn="l">
              <a:lnSpc>
                <a:spcPts val="2100"/>
              </a:lnSpc>
              <a:buNone/>
            </a:pPr>
            <a:r>
              <a:rPr lang="en-US" sz="1650" dirty="0">
                <a:solidFill>
                  <a:srgbClr val="F3F3F2"/>
                </a:solidFill>
                <a:latin typeface="IBM Plex Sans Medium" pitchFamily="34" charset="0"/>
                <a:ea typeface="IBM Plex Sans Medium" pitchFamily="34" charset="-122"/>
                <a:cs typeface="IBM Plex Sans Medium" pitchFamily="34" charset="-120"/>
              </a:rPr>
              <a:t>Why Power BI</a:t>
            </a:r>
            <a:endParaRPr lang="en-US" sz="1650" dirty="0"/>
          </a:p>
        </p:txBody>
      </p:sp>
      <p:sp>
        <p:nvSpPr>
          <p:cNvPr id="5" name="Text 2"/>
          <p:cNvSpPr/>
          <p:nvPr/>
        </p:nvSpPr>
        <p:spPr>
          <a:xfrm>
            <a:off x="246908" y="1570148"/>
            <a:ext cx="2625685" cy="741944"/>
          </a:xfrm>
          <a:prstGeom prst="rect">
            <a:avLst/>
          </a:prstGeom>
          <a:noFill/>
          <a:ln/>
        </p:spPr>
        <p:txBody>
          <a:bodyPr wrap="square" lIns="0" tIns="0" rIns="0" bIns="0" rtlCol="0" anchor="t"/>
          <a:lstStyle/>
          <a:p>
            <a:pPr marL="342900" indent="-342900" algn="l">
              <a:lnSpc>
                <a:spcPts val="1450"/>
              </a:lnSpc>
              <a:buSzPct val="100000"/>
              <a:buChar char="•"/>
            </a:pPr>
            <a:r>
              <a:rPr lang="en-US" sz="1100" dirty="0">
                <a:solidFill>
                  <a:srgbClr val="D4D4D1"/>
                </a:solidFill>
                <a:latin typeface="Roboto" pitchFamily="34" charset="0"/>
                <a:ea typeface="Roboto" pitchFamily="34" charset="-122"/>
                <a:cs typeface="Roboto" pitchFamily="34" charset="-120"/>
              </a:rPr>
              <a:t>Real-time KPI monitoring</a:t>
            </a:r>
            <a:endParaRPr lang="en-US" sz="1100" dirty="0"/>
          </a:p>
          <a:p>
            <a:pPr marL="342900" indent="-342900" algn="l">
              <a:lnSpc>
                <a:spcPts val="1450"/>
              </a:lnSpc>
              <a:buSzPct val="100000"/>
              <a:buChar char="•"/>
            </a:pPr>
            <a:r>
              <a:rPr lang="en-US" sz="1100" dirty="0">
                <a:solidFill>
                  <a:srgbClr val="D4D4D1"/>
                </a:solidFill>
                <a:latin typeface="Roboto" pitchFamily="34" charset="0"/>
                <a:ea typeface="Roboto" pitchFamily="34" charset="-122"/>
                <a:cs typeface="Roboto" pitchFamily="34" charset="-120"/>
              </a:rPr>
              <a:t>Management-ready reporting</a:t>
            </a:r>
            <a:endParaRPr lang="en-US" sz="1100" dirty="0"/>
          </a:p>
          <a:p>
            <a:pPr marL="342900" indent="-342900" algn="l">
              <a:lnSpc>
                <a:spcPts val="1450"/>
              </a:lnSpc>
              <a:buSzPct val="100000"/>
              <a:buChar char="•"/>
            </a:pPr>
            <a:r>
              <a:rPr lang="en-US" sz="1100" dirty="0">
                <a:solidFill>
                  <a:srgbClr val="D4D4D1"/>
                </a:solidFill>
                <a:latin typeface="Roboto" pitchFamily="34" charset="0"/>
                <a:ea typeface="Roboto" pitchFamily="34" charset="-122"/>
                <a:cs typeface="Roboto" pitchFamily="34" charset="-120"/>
              </a:rPr>
              <a:t>Automated data refresh</a:t>
            </a:r>
            <a:endParaRPr lang="en-US" sz="1100" dirty="0"/>
          </a:p>
          <a:p>
            <a:pPr marL="342900" indent="-342900" algn="l">
              <a:lnSpc>
                <a:spcPts val="1450"/>
              </a:lnSpc>
              <a:buSzPct val="100000"/>
              <a:buChar char="•"/>
            </a:pPr>
            <a:r>
              <a:rPr lang="en-US" sz="1100" dirty="0">
                <a:solidFill>
                  <a:srgbClr val="D4D4D1"/>
                </a:solidFill>
                <a:latin typeface="Roboto" pitchFamily="34" charset="0"/>
                <a:ea typeface="Roboto" pitchFamily="34" charset="-122"/>
                <a:cs typeface="Roboto" pitchFamily="34" charset="-120"/>
              </a:rPr>
              <a:t>Mobile accessibility</a:t>
            </a:r>
            <a:endParaRPr lang="en-US" sz="1100" dirty="0"/>
          </a:p>
        </p:txBody>
      </p:sp>
      <p:sp>
        <p:nvSpPr>
          <p:cNvPr id="6" name="Text 3"/>
          <p:cNvSpPr/>
          <p:nvPr/>
        </p:nvSpPr>
        <p:spPr>
          <a:xfrm>
            <a:off x="2986756" y="1290306"/>
            <a:ext cx="2136338" cy="266938"/>
          </a:xfrm>
          <a:prstGeom prst="rect">
            <a:avLst/>
          </a:prstGeom>
          <a:noFill/>
          <a:ln/>
        </p:spPr>
        <p:txBody>
          <a:bodyPr wrap="none" lIns="0" tIns="0" rIns="0" bIns="0" rtlCol="0" anchor="t"/>
          <a:lstStyle/>
          <a:p>
            <a:pPr marL="0" indent="0" algn="l">
              <a:lnSpc>
                <a:spcPts val="2100"/>
              </a:lnSpc>
              <a:buNone/>
            </a:pPr>
            <a:r>
              <a:rPr lang="en-US" sz="1650" dirty="0">
                <a:solidFill>
                  <a:srgbClr val="F3F3F2"/>
                </a:solidFill>
                <a:latin typeface="IBM Plex Sans Medium" pitchFamily="34" charset="0"/>
                <a:ea typeface="IBM Plex Sans Medium" pitchFamily="34" charset="-122"/>
                <a:cs typeface="IBM Plex Sans Medium" pitchFamily="34" charset="-120"/>
              </a:rPr>
              <a:t>Dashboard Highlights</a:t>
            </a:r>
            <a:endParaRPr lang="en-US" sz="1650" dirty="0"/>
          </a:p>
        </p:txBody>
      </p:sp>
      <p:sp>
        <p:nvSpPr>
          <p:cNvPr id="7" name="Text 4"/>
          <p:cNvSpPr/>
          <p:nvPr/>
        </p:nvSpPr>
        <p:spPr>
          <a:xfrm>
            <a:off x="2986756" y="1602625"/>
            <a:ext cx="5173980" cy="185380"/>
          </a:xfrm>
          <a:prstGeom prst="rect">
            <a:avLst/>
          </a:prstGeom>
          <a:noFill/>
          <a:ln/>
        </p:spPr>
        <p:txBody>
          <a:bodyPr wrap="none" lIns="0" tIns="0" rIns="0" bIns="0" rtlCol="0" anchor="t"/>
          <a:lstStyle/>
          <a:p>
            <a:pPr marL="0" indent="0" algn="l">
              <a:lnSpc>
                <a:spcPts val="1450"/>
              </a:lnSpc>
              <a:buNone/>
            </a:pPr>
            <a:r>
              <a:rPr lang="en-US" sz="1100" dirty="0">
                <a:solidFill>
                  <a:srgbClr val="D4D4D1"/>
                </a:solidFill>
                <a:latin typeface="Roboto" pitchFamily="34" charset="0"/>
                <a:ea typeface="Roboto" pitchFamily="34" charset="-122"/>
                <a:cs typeface="Roboto" pitchFamily="34" charset="-120"/>
              </a:rPr>
              <a:t>Executive-level visibility into critical </a:t>
            </a:r>
            <a:r>
              <a:rPr lang="en-US" sz="1100" dirty="0" smtClean="0">
                <a:solidFill>
                  <a:srgbClr val="D4D4D1"/>
                </a:solidFill>
                <a:latin typeface="Roboto" pitchFamily="34" charset="0"/>
                <a:ea typeface="Roboto" pitchFamily="34" charset="-122"/>
                <a:cs typeface="Roboto" pitchFamily="34" charset="-120"/>
              </a:rPr>
              <a:t>metrics</a:t>
            </a:r>
          </a:p>
          <a:p>
            <a:pPr marL="0" indent="0" algn="l">
              <a:lnSpc>
                <a:spcPts val="1450"/>
              </a:lnSpc>
              <a:buNone/>
            </a:pPr>
            <a:r>
              <a:rPr lang="en-US" sz="1100" dirty="0" smtClean="0">
                <a:solidFill>
                  <a:srgbClr val="D4D4D1"/>
                </a:solidFill>
                <a:latin typeface="Roboto" pitchFamily="34" charset="0"/>
                <a:ea typeface="Roboto" pitchFamily="34" charset="-122"/>
                <a:cs typeface="Roboto" pitchFamily="34" charset="-120"/>
              </a:rPr>
              <a:t> </a:t>
            </a:r>
            <a:r>
              <a:rPr lang="en-US" sz="1100" dirty="0">
                <a:solidFill>
                  <a:srgbClr val="D4D4D1"/>
                </a:solidFill>
                <a:latin typeface="Roboto" pitchFamily="34" charset="0"/>
                <a:ea typeface="Roboto" pitchFamily="34" charset="-122"/>
                <a:cs typeface="Roboto" pitchFamily="34" charset="-120"/>
              </a:rPr>
              <a:t>driving strategic decisions</a:t>
            </a:r>
            <a:endParaRPr lang="en-US" sz="1100" dirty="0"/>
          </a:p>
        </p:txBody>
      </p:sp>
      <p:sp>
        <p:nvSpPr>
          <p:cNvPr id="8" name="Shape 5"/>
          <p:cNvSpPr/>
          <p:nvPr/>
        </p:nvSpPr>
        <p:spPr>
          <a:xfrm>
            <a:off x="340756" y="2734217"/>
            <a:ext cx="4028837" cy="962025"/>
          </a:xfrm>
          <a:prstGeom prst="roundRect">
            <a:avLst>
              <a:gd name="adj" fmla="val 2221"/>
            </a:avLst>
          </a:prstGeom>
          <a:solidFill>
            <a:srgbClr val="292C32"/>
          </a:solidFill>
          <a:ln w="15240">
            <a:solidFill>
              <a:srgbClr val="61646A"/>
            </a:solidFill>
            <a:prstDash val="solid"/>
          </a:ln>
        </p:spPr>
      </p:sp>
      <p:sp>
        <p:nvSpPr>
          <p:cNvPr id="9" name="Text 6"/>
          <p:cNvSpPr/>
          <p:nvPr/>
        </p:nvSpPr>
        <p:spPr>
          <a:xfrm>
            <a:off x="559831" y="2841235"/>
            <a:ext cx="1995607" cy="222409"/>
          </a:xfrm>
          <a:prstGeom prst="rect">
            <a:avLst/>
          </a:prstGeom>
          <a:noFill/>
          <a:ln/>
        </p:spPr>
        <p:txBody>
          <a:bodyPr wrap="none" lIns="0" tIns="0" rIns="0" bIns="0" rtlCol="0" anchor="t"/>
          <a:lstStyle/>
          <a:p>
            <a:pPr marL="0" indent="0" algn="l">
              <a:lnSpc>
                <a:spcPts val="1750"/>
              </a:lnSpc>
              <a:buNone/>
            </a:pPr>
            <a:r>
              <a:rPr lang="en-US" sz="1400" dirty="0">
                <a:solidFill>
                  <a:srgbClr val="D4D4D1"/>
                </a:solidFill>
                <a:latin typeface="IBM Plex Sans Medium" pitchFamily="34" charset="0"/>
                <a:ea typeface="IBM Plex Sans Medium" pitchFamily="34" charset="-122"/>
                <a:cs typeface="IBM Plex Sans Medium" pitchFamily="34" charset="-120"/>
              </a:rPr>
              <a:t>Sales vs Inventory Value</a:t>
            </a:r>
            <a:endParaRPr lang="en-US" sz="1400" dirty="0"/>
          </a:p>
        </p:txBody>
      </p:sp>
      <p:sp>
        <p:nvSpPr>
          <p:cNvPr id="10" name="Text 7"/>
          <p:cNvSpPr/>
          <p:nvPr/>
        </p:nvSpPr>
        <p:spPr>
          <a:xfrm>
            <a:off x="559831" y="3150973"/>
            <a:ext cx="3713559" cy="370761"/>
          </a:xfrm>
          <a:prstGeom prst="rect">
            <a:avLst/>
          </a:prstGeom>
          <a:noFill/>
          <a:ln/>
        </p:spPr>
        <p:txBody>
          <a:bodyPr wrap="square" lIns="0" tIns="0" rIns="0" bIns="0" rtlCol="0" anchor="t"/>
          <a:lstStyle/>
          <a:p>
            <a:pPr marL="0" indent="0" algn="l">
              <a:lnSpc>
                <a:spcPts val="1450"/>
              </a:lnSpc>
              <a:buNone/>
            </a:pPr>
            <a:r>
              <a:rPr lang="en-US" sz="1100" dirty="0">
                <a:solidFill>
                  <a:srgbClr val="D4D4D1"/>
                </a:solidFill>
                <a:latin typeface="Roboto" pitchFamily="34" charset="0"/>
                <a:ea typeface="Roboto" pitchFamily="34" charset="-122"/>
                <a:cs typeface="Roboto" pitchFamily="34" charset="-120"/>
              </a:rPr>
              <a:t>Real-time comparison tracking the critical ratio between revenue and inventory investment</a:t>
            </a:r>
            <a:endParaRPr lang="en-US" sz="1100" dirty="0"/>
          </a:p>
        </p:txBody>
      </p:sp>
      <p:sp>
        <p:nvSpPr>
          <p:cNvPr id="11" name="Shape 8"/>
          <p:cNvSpPr/>
          <p:nvPr/>
        </p:nvSpPr>
        <p:spPr>
          <a:xfrm>
            <a:off x="340637" y="4010750"/>
            <a:ext cx="4028956" cy="962025"/>
          </a:xfrm>
          <a:prstGeom prst="roundRect">
            <a:avLst>
              <a:gd name="adj" fmla="val 2221"/>
            </a:avLst>
          </a:prstGeom>
          <a:solidFill>
            <a:srgbClr val="292C32"/>
          </a:solidFill>
          <a:ln w="15240">
            <a:solidFill>
              <a:srgbClr val="61646A"/>
            </a:solidFill>
            <a:prstDash val="solid"/>
          </a:ln>
        </p:spPr>
      </p:sp>
      <p:sp>
        <p:nvSpPr>
          <p:cNvPr id="12" name="Text 9"/>
          <p:cNvSpPr/>
          <p:nvPr/>
        </p:nvSpPr>
        <p:spPr>
          <a:xfrm>
            <a:off x="500955" y="4125327"/>
            <a:ext cx="1780223" cy="222409"/>
          </a:xfrm>
          <a:prstGeom prst="rect">
            <a:avLst/>
          </a:prstGeom>
          <a:noFill/>
          <a:ln/>
        </p:spPr>
        <p:txBody>
          <a:bodyPr wrap="none" lIns="0" tIns="0" rIns="0" bIns="0" rtlCol="0" anchor="t"/>
          <a:lstStyle/>
          <a:p>
            <a:pPr marL="0" indent="0" algn="l">
              <a:lnSpc>
                <a:spcPts val="1750"/>
              </a:lnSpc>
              <a:buNone/>
            </a:pPr>
            <a:r>
              <a:rPr lang="en-US" sz="1400" dirty="0">
                <a:solidFill>
                  <a:srgbClr val="D4D4D1"/>
                </a:solidFill>
                <a:latin typeface="IBM Plex Sans Medium" pitchFamily="34" charset="0"/>
                <a:ea typeface="IBM Plex Sans Medium" pitchFamily="34" charset="-122"/>
                <a:cs typeface="IBM Plex Sans Medium" pitchFamily="34" charset="-120"/>
              </a:rPr>
              <a:t>Reorder Alerts</a:t>
            </a:r>
            <a:endParaRPr lang="en-US" sz="1400" dirty="0"/>
          </a:p>
        </p:txBody>
      </p:sp>
      <p:sp>
        <p:nvSpPr>
          <p:cNvPr id="13" name="Text 10"/>
          <p:cNvSpPr/>
          <p:nvPr/>
        </p:nvSpPr>
        <p:spPr>
          <a:xfrm>
            <a:off x="498335" y="4439633"/>
            <a:ext cx="3713678" cy="370761"/>
          </a:xfrm>
          <a:prstGeom prst="rect">
            <a:avLst/>
          </a:prstGeom>
          <a:noFill/>
          <a:ln/>
        </p:spPr>
        <p:txBody>
          <a:bodyPr wrap="square" lIns="0" tIns="0" rIns="0" bIns="0" rtlCol="0" anchor="t"/>
          <a:lstStyle/>
          <a:p>
            <a:pPr marL="0" indent="0" algn="l">
              <a:lnSpc>
                <a:spcPts val="1450"/>
              </a:lnSpc>
              <a:buNone/>
            </a:pPr>
            <a:r>
              <a:rPr lang="en-US" sz="1100" dirty="0">
                <a:solidFill>
                  <a:srgbClr val="D4D4D1"/>
                </a:solidFill>
                <a:latin typeface="Roboto" pitchFamily="34" charset="0"/>
                <a:ea typeface="Roboto" pitchFamily="34" charset="-122"/>
                <a:cs typeface="Roboto" pitchFamily="34" charset="-120"/>
              </a:rPr>
              <a:t>Automated notifications when stock levels reach predefined thresholds</a:t>
            </a:r>
            <a:endParaRPr lang="en-US" sz="1100" dirty="0"/>
          </a:p>
        </p:txBody>
      </p:sp>
      <p:sp>
        <p:nvSpPr>
          <p:cNvPr id="14" name="Shape 11"/>
          <p:cNvSpPr/>
          <p:nvPr/>
        </p:nvSpPr>
        <p:spPr>
          <a:xfrm>
            <a:off x="322898" y="5319278"/>
            <a:ext cx="4046695" cy="954913"/>
          </a:xfrm>
          <a:prstGeom prst="roundRect">
            <a:avLst>
              <a:gd name="adj" fmla="val 2751"/>
            </a:avLst>
          </a:prstGeom>
          <a:solidFill>
            <a:srgbClr val="292C32"/>
          </a:solidFill>
          <a:ln w="15240">
            <a:solidFill>
              <a:srgbClr val="61646A"/>
            </a:solidFill>
            <a:prstDash val="solid"/>
          </a:ln>
        </p:spPr>
      </p:sp>
      <p:sp>
        <p:nvSpPr>
          <p:cNvPr id="15" name="Text 12"/>
          <p:cNvSpPr/>
          <p:nvPr/>
        </p:nvSpPr>
        <p:spPr>
          <a:xfrm>
            <a:off x="559831" y="5414231"/>
            <a:ext cx="1803202" cy="222409"/>
          </a:xfrm>
          <a:prstGeom prst="rect">
            <a:avLst/>
          </a:prstGeom>
          <a:noFill/>
          <a:ln/>
        </p:spPr>
        <p:txBody>
          <a:bodyPr wrap="none" lIns="0" tIns="0" rIns="0" bIns="0" rtlCol="0" anchor="t"/>
          <a:lstStyle/>
          <a:p>
            <a:pPr marL="0" indent="0" algn="l">
              <a:lnSpc>
                <a:spcPts val="1750"/>
              </a:lnSpc>
              <a:buNone/>
            </a:pPr>
            <a:r>
              <a:rPr lang="en-US" sz="1400" dirty="0">
                <a:solidFill>
                  <a:srgbClr val="D4D4D1"/>
                </a:solidFill>
                <a:latin typeface="IBM Plex Sans Medium" pitchFamily="34" charset="0"/>
                <a:ea typeface="IBM Plex Sans Medium" pitchFamily="34" charset="-122"/>
                <a:cs typeface="IBM Plex Sans Medium" pitchFamily="34" charset="-120"/>
              </a:rPr>
              <a:t>Supply Chain Tracking</a:t>
            </a:r>
            <a:endParaRPr lang="en-US" sz="1400" dirty="0"/>
          </a:p>
        </p:txBody>
      </p:sp>
      <p:sp>
        <p:nvSpPr>
          <p:cNvPr id="16" name="Text 13"/>
          <p:cNvSpPr/>
          <p:nvPr/>
        </p:nvSpPr>
        <p:spPr>
          <a:xfrm>
            <a:off x="512647" y="5727596"/>
            <a:ext cx="7831931" cy="185380"/>
          </a:xfrm>
          <a:prstGeom prst="rect">
            <a:avLst/>
          </a:prstGeom>
          <a:noFill/>
          <a:ln/>
        </p:spPr>
        <p:txBody>
          <a:bodyPr wrap="none" lIns="0" tIns="0" rIns="0" bIns="0" rtlCol="0" anchor="t"/>
          <a:lstStyle/>
          <a:p>
            <a:pPr marL="0" indent="0" algn="l">
              <a:lnSpc>
                <a:spcPts val="1450"/>
              </a:lnSpc>
              <a:buNone/>
            </a:pPr>
            <a:r>
              <a:rPr lang="en-US" sz="1100" dirty="0">
                <a:solidFill>
                  <a:srgbClr val="D4D4D1"/>
                </a:solidFill>
                <a:latin typeface="Roboto" pitchFamily="34" charset="0"/>
                <a:ea typeface="Roboto" pitchFamily="34" charset="-122"/>
                <a:cs typeface="Roboto" pitchFamily="34" charset="-120"/>
              </a:rPr>
              <a:t>Cost per unit and delivery lead time </a:t>
            </a:r>
            <a:r>
              <a:rPr lang="en-US" sz="1100" dirty="0" smtClean="0">
                <a:solidFill>
                  <a:srgbClr val="D4D4D1"/>
                </a:solidFill>
                <a:latin typeface="Roboto" pitchFamily="34" charset="0"/>
                <a:ea typeface="Roboto" pitchFamily="34" charset="-122"/>
                <a:cs typeface="Roboto" pitchFamily="34" charset="-120"/>
              </a:rPr>
              <a:t>monitoring</a:t>
            </a:r>
          </a:p>
          <a:p>
            <a:pPr marL="0" indent="0" algn="l">
              <a:lnSpc>
                <a:spcPts val="1450"/>
              </a:lnSpc>
              <a:buNone/>
            </a:pPr>
            <a:r>
              <a:rPr lang="en-US" sz="1100" dirty="0" smtClean="0">
                <a:solidFill>
                  <a:srgbClr val="D4D4D1"/>
                </a:solidFill>
                <a:latin typeface="Roboto" pitchFamily="34" charset="0"/>
                <a:ea typeface="Roboto" pitchFamily="34" charset="-122"/>
                <a:cs typeface="Roboto" pitchFamily="34" charset="-120"/>
              </a:rPr>
              <a:t> </a:t>
            </a:r>
            <a:r>
              <a:rPr lang="en-US" sz="1100" dirty="0">
                <a:solidFill>
                  <a:srgbClr val="D4D4D1"/>
                </a:solidFill>
                <a:latin typeface="Roboto" pitchFamily="34" charset="0"/>
                <a:ea typeface="Roboto" pitchFamily="34" charset="-122"/>
                <a:cs typeface="Roboto" pitchFamily="34" charset="-120"/>
              </a:rPr>
              <a:t>across all routes and suppliers</a:t>
            </a:r>
            <a:endParaRPr lang="en-US" sz="1100" dirty="0"/>
          </a:p>
        </p:txBody>
      </p:sp>
      <p:sp>
        <p:nvSpPr>
          <p:cNvPr id="17" name="Text 14"/>
          <p:cNvSpPr/>
          <p:nvPr/>
        </p:nvSpPr>
        <p:spPr>
          <a:xfrm>
            <a:off x="318016" y="6528004"/>
            <a:ext cx="8147209" cy="185380"/>
          </a:xfrm>
          <a:prstGeom prst="rect">
            <a:avLst/>
          </a:prstGeom>
          <a:noFill/>
          <a:ln/>
        </p:spPr>
        <p:txBody>
          <a:bodyPr wrap="none" lIns="0" tIns="0" rIns="0" bIns="0" rtlCol="0" anchor="t"/>
          <a:lstStyle/>
          <a:p>
            <a:pPr marL="0" indent="0" algn="l">
              <a:lnSpc>
                <a:spcPts val="1450"/>
              </a:lnSpc>
              <a:buNone/>
            </a:pPr>
            <a:r>
              <a:rPr lang="en-US" sz="1100" dirty="0">
                <a:solidFill>
                  <a:srgbClr val="000000"/>
                </a:solidFill>
                <a:highlight>
                  <a:srgbClr val="FFBC8F"/>
                </a:highlight>
                <a:latin typeface="Roboto" pitchFamily="34" charset="0"/>
                <a:ea typeface="Roboto" pitchFamily="34" charset="-122"/>
                <a:cs typeface="Roboto" pitchFamily="34" charset="-120"/>
              </a:rPr>
              <a:t>Value Delivered:</a:t>
            </a:r>
            <a:r>
              <a:rPr lang="en-US" sz="1100" dirty="0">
                <a:solidFill>
                  <a:srgbClr val="D4D4D1"/>
                </a:solidFill>
                <a:latin typeface="Roboto" pitchFamily="34" charset="0"/>
                <a:ea typeface="Roboto" pitchFamily="34" charset="-122"/>
                <a:cs typeface="Roboto" pitchFamily="34" charset="-120"/>
              </a:rPr>
              <a:t> Real-time performance visibility with management-ready </a:t>
            </a:r>
            <a:endParaRPr lang="en-US" sz="1100" dirty="0" smtClean="0">
              <a:solidFill>
                <a:srgbClr val="D4D4D1"/>
              </a:solidFill>
              <a:latin typeface="Roboto" pitchFamily="34" charset="0"/>
              <a:ea typeface="Roboto" pitchFamily="34" charset="-122"/>
              <a:cs typeface="Roboto" pitchFamily="34" charset="-120"/>
            </a:endParaRPr>
          </a:p>
          <a:p>
            <a:pPr marL="0" indent="0" algn="l">
              <a:lnSpc>
                <a:spcPts val="1450"/>
              </a:lnSpc>
              <a:buNone/>
            </a:pPr>
            <a:r>
              <a:rPr lang="en-US" sz="1100" dirty="0" smtClean="0">
                <a:solidFill>
                  <a:srgbClr val="D4D4D1"/>
                </a:solidFill>
                <a:latin typeface="Roboto" pitchFamily="34" charset="0"/>
                <a:ea typeface="Roboto" pitchFamily="34" charset="-122"/>
                <a:cs typeface="Roboto" pitchFamily="34" charset="-120"/>
              </a:rPr>
              <a:t>insights </a:t>
            </a:r>
            <a:r>
              <a:rPr lang="en-US" sz="1100" dirty="0">
                <a:solidFill>
                  <a:srgbClr val="D4D4D1"/>
                </a:solidFill>
                <a:latin typeface="Roboto" pitchFamily="34" charset="0"/>
                <a:ea typeface="Roboto" pitchFamily="34" charset="-122"/>
                <a:cs typeface="Roboto" pitchFamily="34" charset="-120"/>
              </a:rPr>
              <a:t>enabling proactive decision-making</a:t>
            </a:r>
            <a:endParaRPr lang="en-US" sz="1100" dirty="0"/>
          </a:p>
        </p:txBody>
      </p:sp>
      <p:pic>
        <p:nvPicPr>
          <p:cNvPr id="19" name="Picture 18">
            <a:extLst>
              <a:ext uri="{FF2B5EF4-FFF2-40B4-BE49-F238E27FC236}">
                <a16:creationId xmlns:a16="http://schemas.microsoft.com/office/drawing/2014/main" id="{A34CB33B-53B0-AE8F-F896-BCDF20C54531}"/>
              </a:ext>
            </a:extLst>
          </p:cNvPr>
          <p:cNvPicPr>
            <a:picLocks noChangeAspect="1"/>
          </p:cNvPicPr>
          <p:nvPr/>
        </p:nvPicPr>
        <p:blipFill>
          <a:blip r:embed="rId3"/>
          <a:stretch>
            <a:fillRect/>
          </a:stretch>
        </p:blipFill>
        <p:spPr>
          <a:xfrm>
            <a:off x="5859194" y="768005"/>
            <a:ext cx="8517989" cy="5945379"/>
          </a:xfrm>
          <a:prstGeom prst="rect">
            <a:avLst/>
          </a:prstGeom>
        </p:spPr>
      </p:pic>
      <p:sp>
        <p:nvSpPr>
          <p:cNvPr id="2" name="Rectangle 1"/>
          <p:cNvSpPr/>
          <p:nvPr/>
        </p:nvSpPr>
        <p:spPr>
          <a:xfrm>
            <a:off x="12864905" y="7758332"/>
            <a:ext cx="1659987" cy="372794"/>
          </a:xfrm>
          <a:prstGeom prst="rect">
            <a:avLst/>
          </a:prstGeom>
          <a:solidFill>
            <a:srgbClr val="292C32"/>
          </a:solidFill>
          <a:ln>
            <a:solidFill>
              <a:srgbClr val="292C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323438" y="183810"/>
            <a:ext cx="3372326" cy="421481"/>
          </a:xfrm>
          <a:prstGeom prst="rect">
            <a:avLst/>
          </a:prstGeom>
          <a:noFill/>
          <a:ln/>
        </p:spPr>
        <p:txBody>
          <a:bodyPr wrap="none" lIns="0" tIns="0" rIns="0" bIns="0" rtlCol="0" anchor="t"/>
          <a:lstStyle/>
          <a:p>
            <a:pPr marL="0" indent="0" algn="l">
              <a:lnSpc>
                <a:spcPts val="3300"/>
              </a:lnSpc>
              <a:buNone/>
            </a:pPr>
            <a:r>
              <a:rPr lang="en-US" sz="2650" dirty="0">
                <a:solidFill>
                  <a:srgbClr val="F3F3F2"/>
                </a:solidFill>
                <a:latin typeface="IBM Plex Sans Medium" pitchFamily="34" charset="0"/>
                <a:ea typeface="IBM Plex Sans Medium" pitchFamily="34" charset="-122"/>
                <a:cs typeface="IBM Plex Sans Medium" pitchFamily="34" charset="-120"/>
              </a:rPr>
              <a:t>SQL &amp; Data Modeling</a:t>
            </a:r>
            <a:endParaRPr lang="en-US" sz="2650" dirty="0"/>
          </a:p>
        </p:txBody>
      </p:sp>
      <p:sp>
        <p:nvSpPr>
          <p:cNvPr id="3" name="Text 1"/>
          <p:cNvSpPr/>
          <p:nvPr/>
        </p:nvSpPr>
        <p:spPr>
          <a:xfrm>
            <a:off x="323438" y="712104"/>
            <a:ext cx="9307830" cy="344091"/>
          </a:xfrm>
          <a:prstGeom prst="rect">
            <a:avLst/>
          </a:prstGeom>
          <a:noFill/>
          <a:ln/>
        </p:spPr>
        <p:txBody>
          <a:bodyPr wrap="square" lIns="0" tIns="0" rIns="0" bIns="0" rtlCol="0" anchor="t"/>
          <a:lstStyle/>
          <a:p>
            <a:pPr marL="0" indent="0" algn="l">
              <a:lnSpc>
                <a:spcPts val="1350"/>
              </a:lnSpc>
              <a:buNone/>
            </a:pPr>
            <a:r>
              <a:rPr lang="en-US" sz="1050" dirty="0">
                <a:solidFill>
                  <a:srgbClr val="D4D4D1"/>
                </a:solidFill>
                <a:latin typeface="Roboto" pitchFamily="34" charset="0"/>
                <a:ea typeface="Roboto" pitchFamily="34" charset="-122"/>
                <a:cs typeface="Roboto" pitchFamily="34" charset="-120"/>
              </a:rPr>
              <a:t>We leveraged robust SQL queries for efficient data extraction and transformation, laying the foundation for our comprehensive supply chain analytics. These queries enabled us to pull, clean, and structure raw data from various sources into a format suitable for in-depth analysis.</a:t>
            </a:r>
            <a:endParaRPr lang="en-US" sz="1050" dirty="0"/>
          </a:p>
        </p:txBody>
      </p:sp>
      <p:pic>
        <p:nvPicPr>
          <p:cNvPr id="28" name="Picture 27">
            <a:extLst>
              <a:ext uri="{FF2B5EF4-FFF2-40B4-BE49-F238E27FC236}">
                <a16:creationId xmlns:a16="http://schemas.microsoft.com/office/drawing/2014/main" id="{645AB6AA-7177-266C-3D25-AD45BB131B49}"/>
              </a:ext>
            </a:extLst>
          </p:cNvPr>
          <p:cNvPicPr>
            <a:picLocks noChangeAspect="1"/>
          </p:cNvPicPr>
          <p:nvPr/>
        </p:nvPicPr>
        <p:blipFill>
          <a:blip r:embed="rId3"/>
          <a:stretch>
            <a:fillRect/>
          </a:stretch>
        </p:blipFill>
        <p:spPr>
          <a:xfrm>
            <a:off x="214018" y="1163008"/>
            <a:ext cx="8772525" cy="6715272"/>
          </a:xfrm>
          <a:prstGeom prst="rect">
            <a:avLst/>
          </a:prstGeom>
        </p:spPr>
      </p:pic>
      <p:pic>
        <p:nvPicPr>
          <p:cNvPr id="32" name="Picture 31">
            <a:extLst>
              <a:ext uri="{FF2B5EF4-FFF2-40B4-BE49-F238E27FC236}">
                <a16:creationId xmlns:a16="http://schemas.microsoft.com/office/drawing/2014/main" id="{A9DB1546-76CB-81FC-D02A-BC86457C1605}"/>
              </a:ext>
            </a:extLst>
          </p:cNvPr>
          <p:cNvPicPr>
            <a:picLocks noChangeAspect="1"/>
          </p:cNvPicPr>
          <p:nvPr/>
        </p:nvPicPr>
        <p:blipFill>
          <a:blip r:embed="rId4"/>
          <a:stretch>
            <a:fillRect/>
          </a:stretch>
        </p:blipFill>
        <p:spPr>
          <a:xfrm>
            <a:off x="9197860" y="1163008"/>
            <a:ext cx="2772168" cy="714375"/>
          </a:xfrm>
          <a:prstGeom prst="rect">
            <a:avLst/>
          </a:prstGeom>
        </p:spPr>
      </p:pic>
      <p:pic>
        <p:nvPicPr>
          <p:cNvPr id="34" name="Picture 33">
            <a:extLst>
              <a:ext uri="{FF2B5EF4-FFF2-40B4-BE49-F238E27FC236}">
                <a16:creationId xmlns:a16="http://schemas.microsoft.com/office/drawing/2014/main" id="{4C5F5B79-B2E8-4614-1B2A-C03F3BFEF2BF}"/>
              </a:ext>
            </a:extLst>
          </p:cNvPr>
          <p:cNvPicPr>
            <a:picLocks noChangeAspect="1"/>
          </p:cNvPicPr>
          <p:nvPr/>
        </p:nvPicPr>
        <p:blipFill>
          <a:blip r:embed="rId5"/>
          <a:stretch>
            <a:fillRect/>
          </a:stretch>
        </p:blipFill>
        <p:spPr>
          <a:xfrm>
            <a:off x="9694705" y="2082958"/>
            <a:ext cx="1680672" cy="834418"/>
          </a:xfrm>
          <a:prstGeom prst="rect">
            <a:avLst/>
          </a:prstGeom>
        </p:spPr>
      </p:pic>
      <p:pic>
        <p:nvPicPr>
          <p:cNvPr id="36" name="Picture 35">
            <a:extLst>
              <a:ext uri="{FF2B5EF4-FFF2-40B4-BE49-F238E27FC236}">
                <a16:creationId xmlns:a16="http://schemas.microsoft.com/office/drawing/2014/main" id="{ABFF82B9-7DFB-E343-99AE-EAFD65AD59BE}"/>
              </a:ext>
            </a:extLst>
          </p:cNvPr>
          <p:cNvPicPr>
            <a:picLocks noChangeAspect="1"/>
          </p:cNvPicPr>
          <p:nvPr/>
        </p:nvPicPr>
        <p:blipFill>
          <a:blip r:embed="rId6"/>
          <a:stretch>
            <a:fillRect/>
          </a:stretch>
        </p:blipFill>
        <p:spPr>
          <a:xfrm>
            <a:off x="9494804" y="6565623"/>
            <a:ext cx="2178279" cy="1230344"/>
          </a:xfrm>
          <a:prstGeom prst="rect">
            <a:avLst/>
          </a:prstGeom>
        </p:spPr>
      </p:pic>
      <p:pic>
        <p:nvPicPr>
          <p:cNvPr id="38" name="Picture 37">
            <a:extLst>
              <a:ext uri="{FF2B5EF4-FFF2-40B4-BE49-F238E27FC236}">
                <a16:creationId xmlns:a16="http://schemas.microsoft.com/office/drawing/2014/main" id="{B46D9EF6-B165-A8F8-9AB9-07DC93A02084}"/>
              </a:ext>
            </a:extLst>
          </p:cNvPr>
          <p:cNvPicPr>
            <a:picLocks noChangeAspect="1"/>
          </p:cNvPicPr>
          <p:nvPr/>
        </p:nvPicPr>
        <p:blipFill>
          <a:blip r:embed="rId7"/>
          <a:stretch>
            <a:fillRect/>
          </a:stretch>
        </p:blipFill>
        <p:spPr>
          <a:xfrm>
            <a:off x="9301408" y="3321355"/>
            <a:ext cx="2038350" cy="1464957"/>
          </a:xfrm>
          <a:prstGeom prst="rect">
            <a:avLst/>
          </a:prstGeom>
        </p:spPr>
      </p:pic>
      <p:pic>
        <p:nvPicPr>
          <p:cNvPr id="40" name="Picture 39">
            <a:extLst>
              <a:ext uri="{FF2B5EF4-FFF2-40B4-BE49-F238E27FC236}">
                <a16:creationId xmlns:a16="http://schemas.microsoft.com/office/drawing/2014/main" id="{BC2E2FB0-6E21-8D53-2E0F-FEF6A537D77B}"/>
              </a:ext>
            </a:extLst>
          </p:cNvPr>
          <p:cNvPicPr>
            <a:picLocks noChangeAspect="1"/>
          </p:cNvPicPr>
          <p:nvPr/>
        </p:nvPicPr>
        <p:blipFill>
          <a:blip r:embed="rId8"/>
          <a:stretch>
            <a:fillRect/>
          </a:stretch>
        </p:blipFill>
        <p:spPr>
          <a:xfrm>
            <a:off x="9301408" y="5289053"/>
            <a:ext cx="2476500" cy="955347"/>
          </a:xfrm>
          <a:prstGeom prst="rect">
            <a:avLst/>
          </a:prstGeom>
        </p:spPr>
      </p:pic>
      <p:pic>
        <p:nvPicPr>
          <p:cNvPr id="42" name="Picture 41">
            <a:extLst>
              <a:ext uri="{FF2B5EF4-FFF2-40B4-BE49-F238E27FC236}">
                <a16:creationId xmlns:a16="http://schemas.microsoft.com/office/drawing/2014/main" id="{6BB345F0-26B0-4E8A-0E1A-FFFD57F62272}"/>
              </a:ext>
            </a:extLst>
          </p:cNvPr>
          <p:cNvPicPr>
            <a:picLocks noChangeAspect="1"/>
          </p:cNvPicPr>
          <p:nvPr/>
        </p:nvPicPr>
        <p:blipFill>
          <a:blip r:embed="rId9"/>
          <a:stretch>
            <a:fillRect/>
          </a:stretch>
        </p:blipFill>
        <p:spPr>
          <a:xfrm>
            <a:off x="12181344" y="1163008"/>
            <a:ext cx="2028825" cy="6362700"/>
          </a:xfrm>
          <a:prstGeom prst="rect">
            <a:avLst/>
          </a:prstGeom>
        </p:spPr>
      </p:pic>
      <p:sp>
        <p:nvSpPr>
          <p:cNvPr id="43" name="Rectangle 42">
            <a:extLst>
              <a:ext uri="{FF2B5EF4-FFF2-40B4-BE49-F238E27FC236}">
                <a16:creationId xmlns:a16="http://schemas.microsoft.com/office/drawing/2014/main" id="{B757FB5B-1AD5-86A0-CAF5-22B1A2BD13A5}"/>
              </a:ext>
            </a:extLst>
          </p:cNvPr>
          <p:cNvSpPr/>
          <p:nvPr/>
        </p:nvSpPr>
        <p:spPr>
          <a:xfrm>
            <a:off x="12877014" y="7795967"/>
            <a:ext cx="1640264" cy="311085"/>
          </a:xfrm>
          <a:prstGeom prst="rect">
            <a:avLst/>
          </a:prstGeom>
          <a:solidFill>
            <a:srgbClr val="292C32"/>
          </a:solidFill>
          <a:ln>
            <a:solidFill>
              <a:srgbClr val="292C3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3238262" y="1383268"/>
            <a:ext cx="4930140" cy="369213"/>
          </a:xfrm>
          <a:prstGeom prst="rect">
            <a:avLst/>
          </a:prstGeom>
          <a:noFill/>
          <a:ln/>
        </p:spPr>
        <p:txBody>
          <a:bodyPr wrap="none" lIns="0" tIns="0" rIns="0" bIns="0" rtlCol="0" anchor="t"/>
          <a:lstStyle/>
          <a:p>
            <a:pPr marL="0" indent="0" algn="l">
              <a:lnSpc>
                <a:spcPts val="2900"/>
              </a:lnSpc>
              <a:buNone/>
            </a:pPr>
            <a:r>
              <a:rPr lang="en-US" sz="2300" dirty="0">
                <a:solidFill>
                  <a:srgbClr val="F3F3F2"/>
                </a:solidFill>
                <a:latin typeface="IBM Plex Sans Medium" pitchFamily="34" charset="0"/>
                <a:ea typeface="IBM Plex Sans Medium" pitchFamily="34" charset="-122"/>
                <a:cs typeface="IBM Plex Sans Medium" pitchFamily="34" charset="-120"/>
              </a:rPr>
              <a:t>Key Takeaways &amp; Recommendations</a:t>
            </a:r>
            <a:endParaRPr lang="en-US" sz="2300" dirty="0"/>
          </a:p>
        </p:txBody>
      </p:sp>
      <p:sp>
        <p:nvSpPr>
          <p:cNvPr id="3" name="Shape 1"/>
          <p:cNvSpPr/>
          <p:nvPr/>
        </p:nvSpPr>
        <p:spPr>
          <a:xfrm>
            <a:off x="7307580" y="1875592"/>
            <a:ext cx="15240" cy="2482572"/>
          </a:xfrm>
          <a:prstGeom prst="roundRect">
            <a:avLst>
              <a:gd name="adj" fmla="val 116313"/>
            </a:avLst>
          </a:prstGeom>
          <a:solidFill>
            <a:srgbClr val="61646A"/>
          </a:solidFill>
          <a:ln/>
        </p:spPr>
      </p:sp>
      <p:sp>
        <p:nvSpPr>
          <p:cNvPr id="4" name="Shape 2"/>
          <p:cNvSpPr/>
          <p:nvPr/>
        </p:nvSpPr>
        <p:spPr>
          <a:xfrm>
            <a:off x="3223022" y="1875592"/>
            <a:ext cx="4076938" cy="745450"/>
          </a:xfrm>
          <a:prstGeom prst="roundRect">
            <a:avLst>
              <a:gd name="adj" fmla="val 2378"/>
            </a:avLst>
          </a:prstGeom>
          <a:solidFill>
            <a:srgbClr val="484B51"/>
          </a:solidFill>
          <a:ln/>
        </p:spPr>
      </p:sp>
      <p:sp>
        <p:nvSpPr>
          <p:cNvPr id="5" name="Text 3"/>
          <p:cNvSpPr/>
          <p:nvPr/>
        </p:nvSpPr>
        <p:spPr>
          <a:xfrm>
            <a:off x="4723448" y="1993702"/>
            <a:ext cx="2458403" cy="184666"/>
          </a:xfrm>
          <a:prstGeom prst="rect">
            <a:avLst/>
          </a:prstGeom>
          <a:noFill/>
          <a:ln/>
        </p:spPr>
        <p:txBody>
          <a:bodyPr wrap="none" lIns="0" tIns="0" rIns="0" bIns="0" rtlCol="0" anchor="t"/>
          <a:lstStyle/>
          <a:p>
            <a:pPr marL="0" indent="0" algn="r">
              <a:lnSpc>
                <a:spcPts val="1450"/>
              </a:lnSpc>
              <a:buNone/>
            </a:pPr>
            <a:r>
              <a:rPr lang="en-US" sz="1150" dirty="0">
                <a:solidFill>
                  <a:srgbClr val="D4D4D1"/>
                </a:solidFill>
                <a:latin typeface="IBM Plex Sans Medium" pitchFamily="34" charset="0"/>
                <a:ea typeface="IBM Plex Sans Medium" pitchFamily="34" charset="-122"/>
                <a:cs typeface="IBM Plex Sans Medium" pitchFamily="34" charset="-120"/>
              </a:rPr>
              <a:t>Overstocking Risk Across Categories</a:t>
            </a:r>
            <a:endParaRPr lang="en-US" sz="1150" dirty="0"/>
          </a:p>
        </p:txBody>
      </p:sp>
      <p:sp>
        <p:nvSpPr>
          <p:cNvPr id="6" name="Text 4"/>
          <p:cNvSpPr/>
          <p:nvPr/>
        </p:nvSpPr>
        <p:spPr>
          <a:xfrm>
            <a:off x="3341132" y="2215277"/>
            <a:ext cx="3840718" cy="287655"/>
          </a:xfrm>
          <a:prstGeom prst="rect">
            <a:avLst/>
          </a:prstGeom>
          <a:noFill/>
          <a:ln/>
        </p:spPr>
        <p:txBody>
          <a:bodyPr wrap="square" lIns="0" tIns="0" rIns="0" bIns="0" rtlCol="0" anchor="t"/>
          <a:lstStyle/>
          <a:p>
            <a:pPr marL="0" indent="0" algn="r">
              <a:lnSpc>
                <a:spcPts val="1100"/>
              </a:lnSpc>
              <a:buNone/>
            </a:pPr>
            <a:r>
              <a:rPr lang="en-US" sz="900" dirty="0">
                <a:solidFill>
                  <a:srgbClr val="D4D4D1"/>
                </a:solidFill>
                <a:latin typeface="Roboto" pitchFamily="34" charset="0"/>
                <a:ea typeface="Roboto" pitchFamily="34" charset="-122"/>
                <a:cs typeface="Roboto" pitchFamily="34" charset="-120"/>
              </a:rPr>
              <a:t>Inventory levels significantly exceed demand patterns, creating working capital pressure and potential obsolescence risk</a:t>
            </a:r>
            <a:endParaRPr lang="en-US" sz="900" dirty="0"/>
          </a:p>
        </p:txBody>
      </p:sp>
      <p:sp>
        <p:nvSpPr>
          <p:cNvPr id="7" name="Shape 5"/>
          <p:cNvSpPr/>
          <p:nvPr/>
        </p:nvSpPr>
        <p:spPr>
          <a:xfrm>
            <a:off x="7330440" y="2744152"/>
            <a:ext cx="4076938" cy="745450"/>
          </a:xfrm>
          <a:prstGeom prst="rect">
            <a:avLst/>
          </a:prstGeom>
          <a:solidFill>
            <a:srgbClr val="484B51"/>
          </a:solidFill>
          <a:ln/>
        </p:spPr>
      </p:sp>
      <p:sp>
        <p:nvSpPr>
          <p:cNvPr id="8" name="Text 6"/>
          <p:cNvSpPr/>
          <p:nvPr/>
        </p:nvSpPr>
        <p:spPr>
          <a:xfrm>
            <a:off x="7448550" y="2862263"/>
            <a:ext cx="2266117" cy="184666"/>
          </a:xfrm>
          <a:prstGeom prst="rect">
            <a:avLst/>
          </a:prstGeom>
          <a:noFill/>
          <a:ln/>
        </p:spPr>
        <p:txBody>
          <a:bodyPr wrap="none" lIns="0" tIns="0" rIns="0" bIns="0" rtlCol="0" anchor="t"/>
          <a:lstStyle/>
          <a:p>
            <a:pPr marL="0" indent="0" algn="l">
              <a:lnSpc>
                <a:spcPts val="1450"/>
              </a:lnSpc>
              <a:buNone/>
            </a:pPr>
            <a:r>
              <a:rPr lang="en-US" sz="1150" dirty="0">
                <a:solidFill>
                  <a:srgbClr val="D4D4D1"/>
                </a:solidFill>
                <a:latin typeface="IBM Plex Sans Medium" pitchFamily="34" charset="0"/>
                <a:ea typeface="IBM Plex Sans Medium" pitchFamily="34" charset="-122"/>
                <a:cs typeface="IBM Plex Sans Medium" pitchFamily="34" charset="-120"/>
              </a:rPr>
              <a:t>Slow-Moving Inventory Identified</a:t>
            </a:r>
            <a:endParaRPr lang="en-US" sz="1150" dirty="0"/>
          </a:p>
        </p:txBody>
      </p:sp>
      <p:sp>
        <p:nvSpPr>
          <p:cNvPr id="9" name="Text 7"/>
          <p:cNvSpPr/>
          <p:nvPr/>
        </p:nvSpPr>
        <p:spPr>
          <a:xfrm>
            <a:off x="7448550" y="3083838"/>
            <a:ext cx="3840718" cy="287655"/>
          </a:xfrm>
          <a:prstGeom prst="rect">
            <a:avLst/>
          </a:prstGeom>
          <a:noFill/>
          <a:ln/>
        </p:spPr>
        <p:txBody>
          <a:bodyPr wrap="square" lIns="0" tIns="0" rIns="0" bIns="0" rtlCol="0" anchor="t"/>
          <a:lstStyle/>
          <a:p>
            <a:pPr marL="0" indent="0" algn="l">
              <a:lnSpc>
                <a:spcPts val="1100"/>
              </a:lnSpc>
              <a:buNone/>
            </a:pPr>
            <a:r>
              <a:rPr lang="en-US" sz="900" dirty="0">
                <a:solidFill>
                  <a:srgbClr val="D4D4D1"/>
                </a:solidFill>
                <a:latin typeface="Roboto" pitchFamily="34" charset="0"/>
                <a:ea typeface="Roboto" pitchFamily="34" charset="-122"/>
                <a:cs typeface="Roboto" pitchFamily="34" charset="-120"/>
              </a:rPr>
              <a:t>Specific SKUs and product categories show poor turnover, requiring immediate attention and potential markdown strategies</a:t>
            </a:r>
            <a:endParaRPr lang="en-US" sz="900" dirty="0"/>
          </a:p>
        </p:txBody>
      </p:sp>
      <p:sp>
        <p:nvSpPr>
          <p:cNvPr id="10" name="Shape 8"/>
          <p:cNvSpPr/>
          <p:nvPr/>
        </p:nvSpPr>
        <p:spPr>
          <a:xfrm>
            <a:off x="3223022" y="3612713"/>
            <a:ext cx="4076938" cy="745450"/>
          </a:xfrm>
          <a:prstGeom prst="roundRect">
            <a:avLst>
              <a:gd name="adj" fmla="val 2378"/>
            </a:avLst>
          </a:prstGeom>
          <a:solidFill>
            <a:srgbClr val="484B51"/>
          </a:solidFill>
          <a:ln/>
        </p:spPr>
      </p:sp>
      <p:sp>
        <p:nvSpPr>
          <p:cNvPr id="11" name="Text 9"/>
          <p:cNvSpPr/>
          <p:nvPr/>
        </p:nvSpPr>
        <p:spPr>
          <a:xfrm>
            <a:off x="5301139" y="3730823"/>
            <a:ext cx="1880711" cy="184666"/>
          </a:xfrm>
          <a:prstGeom prst="rect">
            <a:avLst/>
          </a:prstGeom>
          <a:noFill/>
          <a:ln/>
        </p:spPr>
        <p:txBody>
          <a:bodyPr wrap="none" lIns="0" tIns="0" rIns="0" bIns="0" rtlCol="0" anchor="t"/>
          <a:lstStyle/>
          <a:p>
            <a:pPr marL="0" indent="0" algn="r">
              <a:lnSpc>
                <a:spcPts val="1450"/>
              </a:lnSpc>
              <a:buNone/>
            </a:pPr>
            <a:r>
              <a:rPr lang="en-US" sz="1150" dirty="0">
                <a:solidFill>
                  <a:srgbClr val="D4D4D1"/>
                </a:solidFill>
                <a:latin typeface="IBM Plex Sans Medium" pitchFamily="34" charset="0"/>
                <a:ea typeface="IBM Plex Sans Medium" pitchFamily="34" charset="-122"/>
                <a:cs typeface="IBM Plex Sans Medium" pitchFamily="34" charset="-120"/>
              </a:rPr>
              <a:t>Regional Demand Mismatch</a:t>
            </a:r>
            <a:endParaRPr lang="en-US" sz="1150" dirty="0"/>
          </a:p>
        </p:txBody>
      </p:sp>
      <p:sp>
        <p:nvSpPr>
          <p:cNvPr id="12" name="Text 10"/>
          <p:cNvSpPr/>
          <p:nvPr/>
        </p:nvSpPr>
        <p:spPr>
          <a:xfrm>
            <a:off x="3341132" y="3952399"/>
            <a:ext cx="3840718" cy="287655"/>
          </a:xfrm>
          <a:prstGeom prst="rect">
            <a:avLst/>
          </a:prstGeom>
          <a:noFill/>
          <a:ln/>
        </p:spPr>
        <p:txBody>
          <a:bodyPr wrap="square" lIns="0" tIns="0" rIns="0" bIns="0" rtlCol="0" anchor="t"/>
          <a:lstStyle/>
          <a:p>
            <a:pPr marL="0" indent="0" algn="r">
              <a:lnSpc>
                <a:spcPts val="1100"/>
              </a:lnSpc>
              <a:buNone/>
            </a:pPr>
            <a:r>
              <a:rPr lang="en-US" sz="900" dirty="0">
                <a:solidFill>
                  <a:srgbClr val="D4D4D1"/>
                </a:solidFill>
                <a:latin typeface="Roboto" pitchFamily="34" charset="0"/>
                <a:ea typeface="Roboto" pitchFamily="34" charset="-122"/>
                <a:cs typeface="Roboto" pitchFamily="34" charset="-120"/>
              </a:rPr>
              <a:t>Geographic analysis reveals inventory positioned in low-demand areas while high-demand regions face stockouts</a:t>
            </a:r>
            <a:endParaRPr lang="en-US" sz="900" dirty="0"/>
          </a:p>
        </p:txBody>
      </p:sp>
      <p:sp>
        <p:nvSpPr>
          <p:cNvPr id="13" name="Text 11"/>
          <p:cNvSpPr/>
          <p:nvPr/>
        </p:nvSpPr>
        <p:spPr>
          <a:xfrm>
            <a:off x="3238262" y="4450437"/>
            <a:ext cx="2287310" cy="221575"/>
          </a:xfrm>
          <a:prstGeom prst="rect">
            <a:avLst/>
          </a:prstGeom>
          <a:noFill/>
          <a:ln/>
        </p:spPr>
        <p:txBody>
          <a:bodyPr wrap="none" lIns="0" tIns="0" rIns="0" bIns="0" rtlCol="0" anchor="t"/>
          <a:lstStyle/>
          <a:p>
            <a:pPr marL="0" indent="0" algn="l">
              <a:lnSpc>
                <a:spcPts val="1700"/>
              </a:lnSpc>
              <a:buNone/>
            </a:pPr>
            <a:r>
              <a:rPr lang="en-US" sz="1350" dirty="0">
                <a:solidFill>
                  <a:srgbClr val="F3F3F2"/>
                </a:solidFill>
                <a:latin typeface="IBM Plex Sans Medium" pitchFamily="34" charset="0"/>
                <a:ea typeface="IBM Plex Sans Medium" pitchFamily="34" charset="-122"/>
                <a:cs typeface="IBM Plex Sans Medium" pitchFamily="34" charset="-120"/>
              </a:rPr>
              <a:t>Strategic Recommendations</a:t>
            </a:r>
            <a:endParaRPr lang="en-US" sz="1350" dirty="0"/>
          </a:p>
        </p:txBody>
      </p:sp>
      <p:sp>
        <p:nvSpPr>
          <p:cNvPr id="14" name="Text 12"/>
          <p:cNvSpPr/>
          <p:nvPr/>
        </p:nvSpPr>
        <p:spPr>
          <a:xfrm>
            <a:off x="3238262" y="4764286"/>
            <a:ext cx="118110" cy="147638"/>
          </a:xfrm>
          <a:prstGeom prst="rect">
            <a:avLst/>
          </a:prstGeom>
          <a:noFill/>
          <a:ln/>
        </p:spPr>
        <p:txBody>
          <a:bodyPr wrap="none" lIns="0" tIns="0" rIns="0" bIns="0" rtlCol="0" anchor="t"/>
          <a:lstStyle/>
          <a:p>
            <a:pPr marL="0" indent="0" algn="l">
              <a:lnSpc>
                <a:spcPts val="1100"/>
              </a:lnSpc>
              <a:buNone/>
            </a:pPr>
            <a:r>
              <a:rPr lang="en-US" sz="900" dirty="0">
                <a:solidFill>
                  <a:srgbClr val="D4D4D1"/>
                </a:solidFill>
                <a:latin typeface="IBM Plex Sans Light" pitchFamily="34" charset="0"/>
                <a:ea typeface="IBM Plex Sans Light" pitchFamily="34" charset="-122"/>
                <a:cs typeface="IBM Plex Sans Light" pitchFamily="34" charset="-120"/>
              </a:rPr>
              <a:t>01</a:t>
            </a:r>
            <a:endParaRPr lang="en-US" sz="900" dirty="0"/>
          </a:p>
        </p:txBody>
      </p:sp>
      <p:sp>
        <p:nvSpPr>
          <p:cNvPr id="15" name="Shape 13"/>
          <p:cNvSpPr/>
          <p:nvPr/>
        </p:nvSpPr>
        <p:spPr>
          <a:xfrm>
            <a:off x="3238262" y="4949785"/>
            <a:ext cx="4046101" cy="15240"/>
          </a:xfrm>
          <a:prstGeom prst="rect">
            <a:avLst/>
          </a:prstGeom>
          <a:solidFill>
            <a:srgbClr val="FFBC8F"/>
          </a:solidFill>
          <a:ln/>
        </p:spPr>
      </p:sp>
      <p:sp>
        <p:nvSpPr>
          <p:cNvPr id="16" name="Text 14"/>
          <p:cNvSpPr/>
          <p:nvPr/>
        </p:nvSpPr>
        <p:spPr>
          <a:xfrm>
            <a:off x="3238262" y="5039320"/>
            <a:ext cx="2382917" cy="184666"/>
          </a:xfrm>
          <a:prstGeom prst="rect">
            <a:avLst/>
          </a:prstGeom>
          <a:noFill/>
          <a:ln/>
        </p:spPr>
        <p:txBody>
          <a:bodyPr wrap="none" lIns="0" tIns="0" rIns="0" bIns="0" rtlCol="0" anchor="t"/>
          <a:lstStyle/>
          <a:p>
            <a:pPr marL="0" indent="0" algn="l">
              <a:lnSpc>
                <a:spcPts val="1450"/>
              </a:lnSpc>
              <a:buNone/>
            </a:pPr>
            <a:r>
              <a:rPr lang="en-US" sz="1150" dirty="0">
                <a:solidFill>
                  <a:srgbClr val="D4D4D1"/>
                </a:solidFill>
                <a:latin typeface="IBM Plex Sans Medium" pitchFamily="34" charset="0"/>
                <a:ea typeface="IBM Plex Sans Medium" pitchFamily="34" charset="-122"/>
                <a:cs typeface="IBM Plex Sans Medium" pitchFamily="34" charset="-120"/>
              </a:rPr>
              <a:t>Demand-Driven Inventory Planning</a:t>
            </a:r>
            <a:endParaRPr lang="en-US" sz="1150" dirty="0"/>
          </a:p>
        </p:txBody>
      </p:sp>
      <p:sp>
        <p:nvSpPr>
          <p:cNvPr id="17" name="Text 15"/>
          <p:cNvSpPr/>
          <p:nvPr/>
        </p:nvSpPr>
        <p:spPr>
          <a:xfrm>
            <a:off x="3238262" y="5260896"/>
            <a:ext cx="4046101" cy="143828"/>
          </a:xfrm>
          <a:prstGeom prst="rect">
            <a:avLst/>
          </a:prstGeom>
          <a:noFill/>
          <a:ln/>
        </p:spPr>
        <p:txBody>
          <a:bodyPr wrap="none" lIns="0" tIns="0" rIns="0" bIns="0" rtlCol="0" anchor="t"/>
          <a:lstStyle/>
          <a:p>
            <a:pPr marL="0" indent="0" algn="l">
              <a:lnSpc>
                <a:spcPts val="1100"/>
              </a:lnSpc>
              <a:buNone/>
            </a:pPr>
            <a:r>
              <a:rPr lang="en-US" sz="900" dirty="0">
                <a:solidFill>
                  <a:srgbClr val="D4D4D1"/>
                </a:solidFill>
                <a:latin typeface="Roboto" pitchFamily="34" charset="0"/>
                <a:ea typeface="Roboto" pitchFamily="34" charset="-122"/>
                <a:cs typeface="Roboto" pitchFamily="34" charset="-120"/>
              </a:rPr>
              <a:t>Implement forecasting models aligned with actual sales patterns</a:t>
            </a:r>
            <a:endParaRPr lang="en-US" sz="900" dirty="0"/>
          </a:p>
        </p:txBody>
      </p:sp>
      <p:sp>
        <p:nvSpPr>
          <p:cNvPr id="18" name="Text 16"/>
          <p:cNvSpPr/>
          <p:nvPr/>
        </p:nvSpPr>
        <p:spPr>
          <a:xfrm>
            <a:off x="7345918" y="4764286"/>
            <a:ext cx="118110" cy="147638"/>
          </a:xfrm>
          <a:prstGeom prst="rect">
            <a:avLst/>
          </a:prstGeom>
          <a:noFill/>
          <a:ln/>
        </p:spPr>
        <p:txBody>
          <a:bodyPr wrap="none" lIns="0" tIns="0" rIns="0" bIns="0" rtlCol="0" anchor="t"/>
          <a:lstStyle/>
          <a:p>
            <a:pPr marL="0" indent="0" algn="l">
              <a:lnSpc>
                <a:spcPts val="1100"/>
              </a:lnSpc>
              <a:buNone/>
            </a:pPr>
            <a:r>
              <a:rPr lang="en-US" sz="900" dirty="0">
                <a:solidFill>
                  <a:srgbClr val="D4D4D1"/>
                </a:solidFill>
                <a:latin typeface="IBM Plex Sans Light" pitchFamily="34" charset="0"/>
                <a:ea typeface="IBM Plex Sans Light" pitchFamily="34" charset="-122"/>
                <a:cs typeface="IBM Plex Sans Light" pitchFamily="34" charset="-120"/>
              </a:rPr>
              <a:t>02</a:t>
            </a:r>
            <a:endParaRPr lang="en-US" sz="900" dirty="0"/>
          </a:p>
        </p:txBody>
      </p:sp>
      <p:sp>
        <p:nvSpPr>
          <p:cNvPr id="19" name="Shape 17"/>
          <p:cNvSpPr/>
          <p:nvPr/>
        </p:nvSpPr>
        <p:spPr>
          <a:xfrm>
            <a:off x="7345918" y="4949785"/>
            <a:ext cx="4046220" cy="15240"/>
          </a:xfrm>
          <a:prstGeom prst="rect">
            <a:avLst/>
          </a:prstGeom>
          <a:solidFill>
            <a:srgbClr val="FFBC8F"/>
          </a:solidFill>
          <a:ln/>
        </p:spPr>
      </p:sp>
      <p:sp>
        <p:nvSpPr>
          <p:cNvPr id="20" name="Text 18"/>
          <p:cNvSpPr/>
          <p:nvPr/>
        </p:nvSpPr>
        <p:spPr>
          <a:xfrm>
            <a:off x="7345918" y="5039320"/>
            <a:ext cx="1827848" cy="184666"/>
          </a:xfrm>
          <a:prstGeom prst="rect">
            <a:avLst/>
          </a:prstGeom>
          <a:noFill/>
          <a:ln/>
        </p:spPr>
        <p:txBody>
          <a:bodyPr wrap="none" lIns="0" tIns="0" rIns="0" bIns="0" rtlCol="0" anchor="t"/>
          <a:lstStyle/>
          <a:p>
            <a:pPr marL="0" indent="0" algn="l">
              <a:lnSpc>
                <a:spcPts val="1450"/>
              </a:lnSpc>
              <a:buNone/>
            </a:pPr>
            <a:r>
              <a:rPr lang="en-US" sz="1150" dirty="0">
                <a:solidFill>
                  <a:srgbClr val="D4D4D1"/>
                </a:solidFill>
                <a:latin typeface="IBM Plex Sans Medium" pitchFamily="34" charset="0"/>
                <a:ea typeface="IBM Plex Sans Medium" pitchFamily="34" charset="-122"/>
                <a:cs typeface="IBM Plex Sans Medium" pitchFamily="34" charset="-120"/>
              </a:rPr>
              <a:t>Inventory Turnover Metrics</a:t>
            </a:r>
            <a:endParaRPr lang="en-US" sz="1150" dirty="0"/>
          </a:p>
        </p:txBody>
      </p:sp>
      <p:sp>
        <p:nvSpPr>
          <p:cNvPr id="21" name="Text 19"/>
          <p:cNvSpPr/>
          <p:nvPr/>
        </p:nvSpPr>
        <p:spPr>
          <a:xfrm>
            <a:off x="7345918" y="5260896"/>
            <a:ext cx="4046220" cy="143828"/>
          </a:xfrm>
          <a:prstGeom prst="rect">
            <a:avLst/>
          </a:prstGeom>
          <a:noFill/>
          <a:ln/>
        </p:spPr>
        <p:txBody>
          <a:bodyPr wrap="none" lIns="0" tIns="0" rIns="0" bIns="0" rtlCol="0" anchor="t"/>
          <a:lstStyle/>
          <a:p>
            <a:pPr marL="0" indent="0" algn="l">
              <a:lnSpc>
                <a:spcPts val="1100"/>
              </a:lnSpc>
              <a:buNone/>
            </a:pPr>
            <a:r>
              <a:rPr lang="en-US" sz="900" dirty="0">
                <a:solidFill>
                  <a:srgbClr val="D4D4D1"/>
                </a:solidFill>
                <a:latin typeface="Roboto" pitchFamily="34" charset="0"/>
                <a:ea typeface="Roboto" pitchFamily="34" charset="-122"/>
                <a:cs typeface="Roboto" pitchFamily="34" charset="-120"/>
              </a:rPr>
              <a:t>Track aging inventory and establish clear reorder triggers</a:t>
            </a:r>
            <a:endParaRPr lang="en-US" sz="900" dirty="0"/>
          </a:p>
        </p:txBody>
      </p:sp>
      <p:sp>
        <p:nvSpPr>
          <p:cNvPr id="22" name="Text 20"/>
          <p:cNvSpPr/>
          <p:nvPr/>
        </p:nvSpPr>
        <p:spPr>
          <a:xfrm>
            <a:off x="3238262" y="5554861"/>
            <a:ext cx="118110" cy="147638"/>
          </a:xfrm>
          <a:prstGeom prst="rect">
            <a:avLst/>
          </a:prstGeom>
          <a:noFill/>
          <a:ln/>
        </p:spPr>
        <p:txBody>
          <a:bodyPr wrap="none" lIns="0" tIns="0" rIns="0" bIns="0" rtlCol="0" anchor="t"/>
          <a:lstStyle/>
          <a:p>
            <a:pPr marL="0" indent="0" algn="l">
              <a:lnSpc>
                <a:spcPts val="1100"/>
              </a:lnSpc>
              <a:buNone/>
            </a:pPr>
            <a:r>
              <a:rPr lang="en-US" sz="900" dirty="0">
                <a:solidFill>
                  <a:srgbClr val="D4D4D1"/>
                </a:solidFill>
                <a:latin typeface="IBM Plex Sans Light" pitchFamily="34" charset="0"/>
                <a:ea typeface="IBM Plex Sans Light" pitchFamily="34" charset="-122"/>
                <a:cs typeface="IBM Plex Sans Light" pitchFamily="34" charset="-120"/>
              </a:rPr>
              <a:t>03</a:t>
            </a:r>
            <a:endParaRPr lang="en-US" sz="900" dirty="0"/>
          </a:p>
        </p:txBody>
      </p:sp>
      <p:sp>
        <p:nvSpPr>
          <p:cNvPr id="23" name="Shape 21"/>
          <p:cNvSpPr/>
          <p:nvPr/>
        </p:nvSpPr>
        <p:spPr>
          <a:xfrm>
            <a:off x="3238262" y="5740360"/>
            <a:ext cx="4046101" cy="15240"/>
          </a:xfrm>
          <a:prstGeom prst="rect">
            <a:avLst/>
          </a:prstGeom>
          <a:solidFill>
            <a:srgbClr val="FFBC8F"/>
          </a:solidFill>
          <a:ln/>
        </p:spPr>
      </p:sp>
      <p:sp>
        <p:nvSpPr>
          <p:cNvPr id="24" name="Text 22"/>
          <p:cNvSpPr/>
          <p:nvPr/>
        </p:nvSpPr>
        <p:spPr>
          <a:xfrm>
            <a:off x="3238262" y="5829895"/>
            <a:ext cx="1873091" cy="184666"/>
          </a:xfrm>
          <a:prstGeom prst="rect">
            <a:avLst/>
          </a:prstGeom>
          <a:noFill/>
          <a:ln/>
        </p:spPr>
        <p:txBody>
          <a:bodyPr wrap="none" lIns="0" tIns="0" rIns="0" bIns="0" rtlCol="0" anchor="t"/>
          <a:lstStyle/>
          <a:p>
            <a:pPr marL="0" indent="0" algn="l">
              <a:lnSpc>
                <a:spcPts val="1450"/>
              </a:lnSpc>
              <a:buNone/>
            </a:pPr>
            <a:r>
              <a:rPr lang="en-US" sz="1150" dirty="0">
                <a:solidFill>
                  <a:srgbClr val="D4D4D1"/>
                </a:solidFill>
                <a:latin typeface="IBM Plex Sans Medium" pitchFamily="34" charset="0"/>
                <a:ea typeface="IBM Plex Sans Medium" pitchFamily="34" charset="-122"/>
                <a:cs typeface="IBM Plex Sans Medium" pitchFamily="34" charset="-120"/>
              </a:rPr>
              <a:t>Optimized Logistics Routing</a:t>
            </a:r>
            <a:endParaRPr lang="en-US" sz="1150" dirty="0"/>
          </a:p>
        </p:txBody>
      </p:sp>
      <p:sp>
        <p:nvSpPr>
          <p:cNvPr id="25" name="Text 23"/>
          <p:cNvSpPr/>
          <p:nvPr/>
        </p:nvSpPr>
        <p:spPr>
          <a:xfrm>
            <a:off x="3238262" y="6051471"/>
            <a:ext cx="4046101" cy="143828"/>
          </a:xfrm>
          <a:prstGeom prst="rect">
            <a:avLst/>
          </a:prstGeom>
          <a:noFill/>
          <a:ln/>
        </p:spPr>
        <p:txBody>
          <a:bodyPr wrap="none" lIns="0" tIns="0" rIns="0" bIns="0" rtlCol="0" anchor="t"/>
          <a:lstStyle/>
          <a:p>
            <a:pPr marL="0" indent="0" algn="l">
              <a:lnSpc>
                <a:spcPts val="1100"/>
              </a:lnSpc>
              <a:buNone/>
            </a:pPr>
            <a:r>
              <a:rPr lang="en-US" sz="900" dirty="0">
                <a:solidFill>
                  <a:srgbClr val="D4D4D1"/>
                </a:solidFill>
                <a:latin typeface="Roboto" pitchFamily="34" charset="0"/>
                <a:ea typeface="Roboto" pitchFamily="34" charset="-122"/>
                <a:cs typeface="Roboto" pitchFamily="34" charset="-120"/>
              </a:rPr>
              <a:t>Redistribute stock from low-demand to high-demand regions</a:t>
            </a:r>
            <a:endParaRPr lang="en-US" sz="900" dirty="0"/>
          </a:p>
        </p:txBody>
      </p:sp>
      <p:sp>
        <p:nvSpPr>
          <p:cNvPr id="26" name="Text 24"/>
          <p:cNvSpPr/>
          <p:nvPr/>
        </p:nvSpPr>
        <p:spPr>
          <a:xfrm>
            <a:off x="7345918" y="5554861"/>
            <a:ext cx="118110" cy="147638"/>
          </a:xfrm>
          <a:prstGeom prst="rect">
            <a:avLst/>
          </a:prstGeom>
          <a:noFill/>
          <a:ln/>
        </p:spPr>
        <p:txBody>
          <a:bodyPr wrap="none" lIns="0" tIns="0" rIns="0" bIns="0" rtlCol="0" anchor="t"/>
          <a:lstStyle/>
          <a:p>
            <a:pPr marL="0" indent="0" algn="l">
              <a:lnSpc>
                <a:spcPts val="1100"/>
              </a:lnSpc>
              <a:buNone/>
            </a:pPr>
            <a:r>
              <a:rPr lang="en-US" sz="900" dirty="0">
                <a:solidFill>
                  <a:srgbClr val="D4D4D1"/>
                </a:solidFill>
                <a:latin typeface="IBM Plex Sans Light" pitchFamily="34" charset="0"/>
                <a:ea typeface="IBM Plex Sans Light" pitchFamily="34" charset="-122"/>
                <a:cs typeface="IBM Plex Sans Light" pitchFamily="34" charset="-120"/>
              </a:rPr>
              <a:t>04</a:t>
            </a:r>
            <a:endParaRPr lang="en-US" sz="900" dirty="0"/>
          </a:p>
        </p:txBody>
      </p:sp>
      <p:sp>
        <p:nvSpPr>
          <p:cNvPr id="27" name="Shape 25"/>
          <p:cNvSpPr/>
          <p:nvPr/>
        </p:nvSpPr>
        <p:spPr>
          <a:xfrm>
            <a:off x="7345918" y="5740360"/>
            <a:ext cx="4046220" cy="15240"/>
          </a:xfrm>
          <a:prstGeom prst="rect">
            <a:avLst/>
          </a:prstGeom>
          <a:solidFill>
            <a:srgbClr val="FFBC8F"/>
          </a:solidFill>
          <a:ln/>
        </p:spPr>
      </p:sp>
      <p:sp>
        <p:nvSpPr>
          <p:cNvPr id="28" name="Text 26"/>
          <p:cNvSpPr/>
          <p:nvPr/>
        </p:nvSpPr>
        <p:spPr>
          <a:xfrm>
            <a:off x="7345918" y="5829895"/>
            <a:ext cx="1942981" cy="184666"/>
          </a:xfrm>
          <a:prstGeom prst="rect">
            <a:avLst/>
          </a:prstGeom>
          <a:noFill/>
          <a:ln/>
        </p:spPr>
        <p:txBody>
          <a:bodyPr wrap="none" lIns="0" tIns="0" rIns="0" bIns="0" rtlCol="0" anchor="t"/>
          <a:lstStyle/>
          <a:p>
            <a:pPr marL="0" indent="0" algn="l">
              <a:lnSpc>
                <a:spcPts val="1450"/>
              </a:lnSpc>
              <a:buNone/>
            </a:pPr>
            <a:r>
              <a:rPr lang="en-US" sz="1150" dirty="0">
                <a:solidFill>
                  <a:srgbClr val="D4D4D1"/>
                </a:solidFill>
                <a:latin typeface="IBM Plex Sans Medium" pitchFamily="34" charset="0"/>
                <a:ea typeface="IBM Plex Sans Medium" pitchFamily="34" charset="-122"/>
                <a:cs typeface="IBM Plex Sans Medium" pitchFamily="34" charset="-120"/>
              </a:rPr>
              <a:t>Automated Decision Support</a:t>
            </a:r>
            <a:endParaRPr lang="en-US" sz="1150" dirty="0"/>
          </a:p>
        </p:txBody>
      </p:sp>
      <p:sp>
        <p:nvSpPr>
          <p:cNvPr id="29" name="Text 27"/>
          <p:cNvSpPr/>
          <p:nvPr/>
        </p:nvSpPr>
        <p:spPr>
          <a:xfrm>
            <a:off x="7345918" y="6051471"/>
            <a:ext cx="4046220" cy="143828"/>
          </a:xfrm>
          <a:prstGeom prst="rect">
            <a:avLst/>
          </a:prstGeom>
          <a:noFill/>
          <a:ln/>
        </p:spPr>
        <p:txBody>
          <a:bodyPr wrap="none" lIns="0" tIns="0" rIns="0" bIns="0" rtlCol="0" anchor="t"/>
          <a:lstStyle/>
          <a:p>
            <a:pPr marL="0" indent="0" algn="l">
              <a:lnSpc>
                <a:spcPts val="1100"/>
              </a:lnSpc>
              <a:buNone/>
            </a:pPr>
            <a:r>
              <a:rPr lang="en-US" sz="900" dirty="0">
                <a:solidFill>
                  <a:srgbClr val="D4D4D1"/>
                </a:solidFill>
                <a:latin typeface="Roboto" pitchFamily="34" charset="0"/>
                <a:ea typeface="Roboto" pitchFamily="34" charset="-122"/>
                <a:cs typeface="Roboto" pitchFamily="34" charset="-120"/>
              </a:rPr>
              <a:t>Deploy real-time alerts and automated replenishment workflows</a:t>
            </a:r>
            <a:endParaRPr lang="en-US" sz="900" dirty="0"/>
          </a:p>
        </p:txBody>
      </p:sp>
      <p:sp>
        <p:nvSpPr>
          <p:cNvPr id="30" name="Shape 28"/>
          <p:cNvSpPr/>
          <p:nvPr/>
        </p:nvSpPr>
        <p:spPr>
          <a:xfrm>
            <a:off x="3238262" y="6353056"/>
            <a:ext cx="8153876" cy="493157"/>
          </a:xfrm>
          <a:prstGeom prst="roundRect">
            <a:avLst>
              <a:gd name="adj" fmla="val 3594"/>
            </a:avLst>
          </a:prstGeom>
          <a:solidFill>
            <a:srgbClr val="4D1F00"/>
          </a:solidFill>
          <a:ln/>
        </p:spPr>
      </p:sp>
      <p:pic>
        <p:nvPicPr>
          <p:cNvPr id="31" name="Image 0" descr="preencoded.png"/>
          <p:cNvPicPr>
            <a:picLocks noChangeAspect="1"/>
          </p:cNvPicPr>
          <p:nvPr/>
        </p:nvPicPr>
        <p:blipFill>
          <a:blip r:embed="rId3"/>
          <a:stretch>
            <a:fillRect/>
          </a:stretch>
        </p:blipFill>
        <p:spPr>
          <a:xfrm>
            <a:off x="3356372" y="6504027"/>
            <a:ext cx="147637" cy="118110"/>
          </a:xfrm>
          <a:prstGeom prst="rect">
            <a:avLst/>
          </a:prstGeom>
        </p:spPr>
      </p:pic>
      <p:sp>
        <p:nvSpPr>
          <p:cNvPr id="32" name="Text 29"/>
          <p:cNvSpPr/>
          <p:nvPr/>
        </p:nvSpPr>
        <p:spPr>
          <a:xfrm>
            <a:off x="3622119" y="6444139"/>
            <a:ext cx="7651909" cy="287655"/>
          </a:xfrm>
          <a:prstGeom prst="rect">
            <a:avLst/>
          </a:prstGeom>
          <a:noFill/>
          <a:ln/>
        </p:spPr>
        <p:txBody>
          <a:bodyPr wrap="square" lIns="0" tIns="0" rIns="0" bIns="0" rtlCol="0" anchor="t"/>
          <a:lstStyle/>
          <a:p>
            <a:pPr marL="0" indent="0" algn="l">
              <a:lnSpc>
                <a:spcPts val="1100"/>
              </a:lnSpc>
              <a:buNone/>
            </a:pPr>
            <a:r>
              <a:rPr lang="en-US" sz="900" b="1" dirty="0">
                <a:solidFill>
                  <a:srgbClr val="FFFFFF"/>
                </a:solidFill>
                <a:latin typeface="Roboto" pitchFamily="34" charset="0"/>
                <a:ea typeface="Roboto" pitchFamily="34" charset="-122"/>
                <a:cs typeface="Roboto" pitchFamily="34" charset="-120"/>
              </a:rPr>
              <a:t>Future Scope:</a:t>
            </a:r>
            <a:r>
              <a:rPr lang="en-US" sz="900" dirty="0">
                <a:solidFill>
                  <a:srgbClr val="FFFFFF"/>
                </a:solidFill>
                <a:latin typeface="Roboto" pitchFamily="34" charset="0"/>
                <a:ea typeface="Roboto" pitchFamily="34" charset="-122"/>
                <a:cs typeface="Roboto" pitchFamily="34" charset="-120"/>
              </a:rPr>
              <a:t> Integrate predictive forecasting models, implement real-time alerts for threshold breaches, and develop automated decision support systems for inventory replenishment</a:t>
            </a:r>
            <a:endParaRPr lang="en-US" sz="900" dirty="0"/>
          </a:p>
        </p:txBody>
      </p:sp>
      <p:sp>
        <p:nvSpPr>
          <p:cNvPr id="33" name="Rectangle 32"/>
          <p:cNvSpPr/>
          <p:nvPr/>
        </p:nvSpPr>
        <p:spPr>
          <a:xfrm>
            <a:off x="12857871" y="7793502"/>
            <a:ext cx="1667021" cy="351692"/>
          </a:xfrm>
          <a:prstGeom prst="rect">
            <a:avLst/>
          </a:prstGeom>
          <a:solidFill>
            <a:srgbClr val="292C32"/>
          </a:solidFill>
          <a:ln>
            <a:solidFill>
              <a:srgbClr val="292C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TotalTime>
  <Words>652</Words>
  <Application>Microsoft Office PowerPoint</Application>
  <PresentationFormat>Custom</PresentationFormat>
  <Paragraphs>132</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IBM Plex Sans Medium</vt:lpstr>
      <vt:lpstr>Calibri</vt:lpstr>
      <vt:lpstr>Roboto</vt:lpstr>
      <vt:lpstr>IBM Plex Sans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USER</cp:lastModifiedBy>
  <cp:revision>6</cp:revision>
  <dcterms:created xsi:type="dcterms:W3CDTF">2026-01-30T22:37:30Z</dcterms:created>
  <dcterms:modified xsi:type="dcterms:W3CDTF">2026-01-31T16:41:03Z</dcterms:modified>
</cp:coreProperties>
</file>